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Open Sans Extra Bold" panose="020B0906030804020204" pitchFamily="34" charset="0"/>
      <p:regular r:id="rId14"/>
    </p:embeddedFont>
    <p:embeddedFont>
      <p:font typeface="Raleway" panose="02000000000000000000" pitchFamily="2" charset="0"/>
      <p:regular r:id="rId15"/>
    </p:embeddedFont>
    <p:embeddedFont>
      <p:font typeface="Raleway Bold" pitchFamily="2" charset="0"/>
      <p:regular r:id="rId16"/>
    </p:embeddedFont>
    <p:embeddedFont>
      <p:font typeface="Raleway Medium" panose="02000000000000000000" pitchFamily="2" charset="0"/>
      <p:regular r:id="rId17"/>
    </p:embeddedFont>
    <p:embeddedFont>
      <p:font typeface="Raleway Semi-Bold"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5.fntdata"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4.fntdata" /><Relationship Id="rId2" Type="http://schemas.openxmlformats.org/officeDocument/2006/relationships/slide" Target="slides/slide1.xml" /><Relationship Id="rId16" Type="http://schemas.openxmlformats.org/officeDocument/2006/relationships/font" Target="fonts/font3.fntdata"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2.fntdata"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 Id="rId22" Type="http://schemas.openxmlformats.org/officeDocument/2006/relationships/tableStyles" Target="tableStyles.xml" /></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 /><Relationship Id="rId1" Type="http://schemas.openxmlformats.org/officeDocument/2006/relationships/oleObject" Target="TNDS.xlsx" TargetMode="Externa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[TNDS.xlsx]Sheet4!PivotTable1</c:name>
    <c:fmtId val="-1"/>
  </c:pivotSource>
  <c:chart>
    <c:autoTitleDeleted val="0"/>
    <c:pivotFmts>
      <c:pivotFmt>
        <c:idx val="0"/>
        <c:marker>
          <c:symbol val="none"/>
        </c:marker>
        <c:dLbl>
          <c:idx val="0"/>
          <c:delete val="1"/>
          <c:extLst>
            <c:ext xmlns:c15="http://schemas.microsoft.com/office/drawing/2012/chart" uri="{CE6537A1-D6FC-4f65-9D91-7224C49458BB}"/>
          </c:extLst>
        </c:dLbl>
      </c:pivotFmt>
      <c:pivotFmt>
        <c:idx val="1"/>
        <c:marker>
          <c:symbol val="none"/>
        </c:marker>
        <c:dLbl>
          <c:idx val="0"/>
          <c:delete val="1"/>
          <c:extLst>
            <c:ext xmlns:c15="http://schemas.microsoft.com/office/drawing/2012/chart" uri="{CE6537A1-D6FC-4f65-9D91-7224C49458BB}"/>
          </c:extLst>
        </c:dLbl>
      </c:pivotFmt>
      <c:pivotFmt>
        <c:idx val="2"/>
        <c:marker>
          <c:symbol val="none"/>
        </c:marker>
        <c:dLbl>
          <c:idx val="0"/>
          <c:delete val="1"/>
          <c:extLst>
            <c:ext xmlns:c15="http://schemas.microsoft.com/office/drawing/2012/chart" uri="{CE6537A1-D6FC-4f65-9D91-7224C49458BB}"/>
          </c:extLst>
        </c:dLbl>
      </c:pivotFmt>
      <c:pivotFmt>
        <c:idx val="3"/>
        <c:marker>
          <c:symbol val="none"/>
        </c:marker>
        <c:dLbl>
          <c:idx val="0"/>
          <c:delete val="1"/>
          <c:extLst>
            <c:ext xmlns:c15="http://schemas.microsoft.com/office/drawing/2012/chart" uri="{CE6537A1-D6FC-4f65-9D91-7224C49458BB}"/>
          </c:extLst>
        </c:dLbl>
      </c:pivotFmt>
      <c:pivotFmt>
        <c:idx val="4"/>
        <c:marker>
          <c:symbol val="none"/>
        </c:marker>
        <c:dLbl>
          <c:idx val="0"/>
          <c:delete val="1"/>
          <c:extLst>
            <c:ext xmlns:c15="http://schemas.microsoft.com/office/drawing/2012/chart" uri="{CE6537A1-D6FC-4f65-9D91-7224C49458BB}"/>
          </c:extLst>
        </c:dLbl>
      </c:pivotFmt>
      <c:pivotFmt>
        <c:idx val="5"/>
        <c:marker>
          <c:symbol val="none"/>
        </c:marker>
        <c:dLbl>
          <c:idx val="0"/>
          <c:delete val="1"/>
          <c:extLst>
            <c:ext xmlns:c15="http://schemas.microsoft.com/office/drawing/2012/chart" uri="{CE6537A1-D6FC-4f65-9D91-7224C49458BB}"/>
          </c:extLst>
        </c:dLbl>
      </c:pivotFmt>
      <c:pivotFmt>
        <c:idx val="6"/>
        <c:marker>
          <c:symbol val="none"/>
        </c:marker>
        <c:dLbl>
          <c:idx val="0"/>
          <c:delete val="1"/>
          <c:extLst>
            <c:ext xmlns:c15="http://schemas.microsoft.com/office/drawing/2012/chart" uri="{CE6537A1-D6FC-4f65-9D91-7224C49458BB}"/>
          </c:extLst>
        </c:dLbl>
      </c:pivotFmt>
      <c:pivotFmt>
        <c:idx val="7"/>
        <c:marker>
          <c:symbol val="none"/>
        </c:marker>
        <c:dLbl>
          <c:idx val="0"/>
          <c:delete val="1"/>
          <c:extLst>
            <c:ext xmlns:c15="http://schemas.microsoft.com/office/drawing/2012/chart" uri="{CE6537A1-D6FC-4f65-9D91-7224C49458BB}"/>
          </c:extLst>
        </c:dLbl>
      </c:pivotFmt>
      <c:pivotFmt>
        <c:idx val="8"/>
        <c:marker>
          <c:symbol val="none"/>
        </c:marker>
        <c:dLbl>
          <c:idx val="0"/>
          <c:delete val="1"/>
          <c:extLst>
            <c:ext xmlns:c15="http://schemas.microsoft.com/office/drawing/2012/chart" uri="{CE6537A1-D6FC-4f65-9D91-7224C49458BB}"/>
          </c:extLst>
        </c:dLbl>
      </c:pivotFmt>
      <c:pivotFmt>
        <c:idx val="9"/>
        <c:marker>
          <c:symbol val="none"/>
        </c:marker>
        <c:dLbl>
          <c:idx val="0"/>
          <c:delete val="1"/>
          <c:extLst>
            <c:ext xmlns:c15="http://schemas.microsoft.com/office/drawing/2012/chart" uri="{CE6537A1-D6FC-4f65-9D91-7224C49458BB}"/>
          </c:extLst>
        </c:dLbl>
      </c:pivotFmt>
      <c:pivotFmt>
        <c:idx val="10"/>
        <c:marker>
          <c:symbol val="none"/>
        </c:marker>
        <c:dLbl>
          <c:idx val="0"/>
          <c:delete val="1"/>
          <c:extLst>
            <c:ext xmlns:c15="http://schemas.microsoft.com/office/drawing/2012/chart" uri="{CE6537A1-D6FC-4f65-9D91-7224C49458BB}"/>
          </c:extLst>
        </c:dLbl>
      </c:pivotFmt>
      <c:pivotFmt>
        <c:idx val="11"/>
        <c:marker>
          <c:symbol val="none"/>
        </c:marker>
        <c:dLbl>
          <c:idx val="0"/>
          <c:delete val="1"/>
          <c:extLst>
            <c:ext xmlns:c15="http://schemas.microsoft.com/office/drawing/2012/chart" uri="{CE6537A1-D6FC-4f65-9D91-7224C49458BB}"/>
          </c:extLst>
        </c:dLbl>
      </c:pivotFmt>
    </c:pivotFmts>
    <c:plotArea>
      <c:layout>
        <c:manualLayout>
          <c:layoutTarget val="inner"/>
          <c:xMode val="edge"/>
          <c:yMode val="edge"/>
          <c:x val="7.3016104468422924E-2"/>
          <c:y val="0.19768329698745374"/>
          <c:w val="0.68542108162405624"/>
          <c:h val="0.68786685755189692"/>
        </c:manualLayout>
      </c:layout>
      <c:barChart>
        <c:barDir val="col"/>
        <c:grouping val="clustered"/>
        <c:varyColors val="0"/>
        <c:ser>
          <c:idx val="0"/>
          <c:order val="0"/>
          <c:tx>
            <c:strRef>
              <c:f>Sheet4!$B$3:$B$4</c:f>
              <c:strCache>
                <c:ptCount val="1"/>
                <c:pt idx="0">
                  <c:v>Exceeds</c:v>
                </c:pt>
              </c:strCache>
            </c:strRef>
          </c:tx>
          <c:invertIfNegative val="0"/>
          <c:cat>
            <c:strRef>
              <c:f>Sheet4!$A$5:$A$15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Sheet4!$B$5:$B$15</c:f>
              <c:numCache>
                <c:formatCode>General</c:formatCode>
                <c:ptCount val="10"/>
                <c:pt idx="0">
                  <c:v>36</c:v>
                </c:pt>
                <c:pt idx="1">
                  <c:v>39</c:v>
                </c:pt>
                <c:pt idx="2">
                  <c:v>39</c:v>
                </c:pt>
                <c:pt idx="3">
                  <c:v>39</c:v>
                </c:pt>
                <c:pt idx="4">
                  <c:v>30</c:v>
                </c:pt>
                <c:pt idx="5">
                  <c:v>34</c:v>
                </c:pt>
                <c:pt idx="6">
                  <c:v>35</c:v>
                </c:pt>
                <c:pt idx="7">
                  <c:v>46</c:v>
                </c:pt>
                <c:pt idx="8">
                  <c:v>41</c:v>
                </c:pt>
                <c:pt idx="9">
                  <c:v>30</c:v>
                </c:pt>
              </c:numCache>
            </c:numRef>
          </c:val>
          <c:extLst>
            <c:ext xmlns:c16="http://schemas.microsoft.com/office/drawing/2014/chart" uri="{C3380CC4-5D6E-409C-BE32-E72D297353CC}">
              <c16:uniqueId val="{00000000-619D-8D46-B310-BC1B44A2AD93}"/>
            </c:ext>
          </c:extLst>
        </c:ser>
        <c:ser>
          <c:idx val="1"/>
          <c:order val="1"/>
          <c:tx>
            <c:strRef>
              <c:f>Sheet4!$C$3:$C$4</c:f>
              <c:strCache>
                <c:ptCount val="1"/>
                <c:pt idx="0">
                  <c:v>Fully Meets</c:v>
                </c:pt>
              </c:strCache>
            </c:strRef>
          </c:tx>
          <c:invertIfNegative val="0"/>
          <c:cat>
            <c:strRef>
              <c:f>Sheet4!$A$5:$A$15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Sheet4!$C$5:$C$15</c:f>
              <c:numCache>
                <c:formatCode>General</c:formatCode>
                <c:ptCount val="10"/>
                <c:pt idx="0">
                  <c:v>235</c:v>
                </c:pt>
                <c:pt idx="1">
                  <c:v>234</c:v>
                </c:pt>
                <c:pt idx="2">
                  <c:v>240</c:v>
                </c:pt>
                <c:pt idx="3">
                  <c:v>226</c:v>
                </c:pt>
                <c:pt idx="4">
                  <c:v>251</c:v>
                </c:pt>
                <c:pt idx="5">
                  <c:v>241</c:v>
                </c:pt>
                <c:pt idx="6">
                  <c:v>228</c:v>
                </c:pt>
                <c:pt idx="7">
                  <c:v>233</c:v>
                </c:pt>
                <c:pt idx="8">
                  <c:v>233</c:v>
                </c:pt>
                <c:pt idx="9">
                  <c:v>240</c:v>
                </c:pt>
              </c:numCache>
            </c:numRef>
          </c:val>
          <c:extLst>
            <c:ext xmlns:c16="http://schemas.microsoft.com/office/drawing/2014/chart" uri="{C3380CC4-5D6E-409C-BE32-E72D297353CC}">
              <c16:uniqueId val="{00000001-619D-8D46-B310-BC1B44A2AD93}"/>
            </c:ext>
          </c:extLst>
        </c:ser>
        <c:ser>
          <c:idx val="2"/>
          <c:order val="2"/>
          <c:tx>
            <c:strRef>
              <c:f>Sheet4!$D$3:$D$4</c:f>
              <c:strCache>
                <c:ptCount val="1"/>
                <c:pt idx="0">
                  <c:v>Needs Improvement</c:v>
                </c:pt>
              </c:strCache>
            </c:strRef>
          </c:tx>
          <c:invertIfNegative val="0"/>
          <c:cat>
            <c:strRef>
              <c:f>Sheet4!$A$5:$A$15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Sheet4!$D$5:$D$15</c:f>
              <c:numCache>
                <c:formatCode>General</c:formatCode>
                <c:ptCount val="10"/>
                <c:pt idx="0">
                  <c:v>24</c:v>
                </c:pt>
                <c:pt idx="1">
                  <c:v>17</c:v>
                </c:pt>
                <c:pt idx="2">
                  <c:v>16</c:v>
                </c:pt>
                <c:pt idx="3">
                  <c:v>20</c:v>
                </c:pt>
                <c:pt idx="4">
                  <c:v>11</c:v>
                </c:pt>
                <c:pt idx="5">
                  <c:v>16</c:v>
                </c:pt>
                <c:pt idx="6">
                  <c:v>23</c:v>
                </c:pt>
                <c:pt idx="7">
                  <c:v>20</c:v>
                </c:pt>
                <c:pt idx="8">
                  <c:v>15</c:v>
                </c:pt>
                <c:pt idx="9">
                  <c:v>15</c:v>
                </c:pt>
              </c:numCache>
            </c:numRef>
          </c:val>
          <c:extLst>
            <c:ext xmlns:c16="http://schemas.microsoft.com/office/drawing/2014/chart" uri="{C3380CC4-5D6E-409C-BE32-E72D297353CC}">
              <c16:uniqueId val="{00000002-619D-8D46-B310-BC1B44A2AD93}"/>
            </c:ext>
          </c:extLst>
        </c:ser>
        <c:ser>
          <c:idx val="3"/>
          <c:order val="3"/>
          <c:tx>
            <c:strRef>
              <c:f>Sheet4!$E$3:$E$4</c:f>
              <c:strCache>
                <c:ptCount val="1"/>
                <c:pt idx="0">
                  <c:v>PIP</c:v>
                </c:pt>
              </c:strCache>
            </c:strRef>
          </c:tx>
          <c:invertIfNegative val="0"/>
          <c:cat>
            <c:strRef>
              <c:f>Sheet4!$A$5:$A$15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Sheet4!$E$5:$E$15</c:f>
              <c:numCache>
                <c:formatCode>General</c:formatCode>
                <c:ptCount val="10"/>
                <c:pt idx="0">
                  <c:v>8</c:v>
                </c:pt>
                <c:pt idx="1">
                  <c:v>10</c:v>
                </c:pt>
                <c:pt idx="2">
                  <c:v>7</c:v>
                </c:pt>
                <c:pt idx="3">
                  <c:v>11</c:v>
                </c:pt>
                <c:pt idx="4">
                  <c:v>12</c:v>
                </c:pt>
                <c:pt idx="5">
                  <c:v>10</c:v>
                </c:pt>
                <c:pt idx="6">
                  <c:v>13</c:v>
                </c:pt>
                <c:pt idx="7">
                  <c:v>5</c:v>
                </c:pt>
                <c:pt idx="8">
                  <c:v>8</c:v>
                </c:pt>
                <c:pt idx="9">
                  <c:v>9</c:v>
                </c:pt>
              </c:numCache>
            </c:numRef>
          </c:val>
          <c:extLst>
            <c:ext xmlns:c16="http://schemas.microsoft.com/office/drawing/2014/chart" uri="{C3380CC4-5D6E-409C-BE32-E72D297353CC}">
              <c16:uniqueId val="{00000003-619D-8D46-B310-BC1B44A2AD93}"/>
            </c:ext>
          </c:extLst>
        </c:ser>
        <c:dLbls>
          <c:showLegendKey val="0"/>
          <c:showVal val="0"/>
          <c:showCatName val="0"/>
          <c:showSerName val="0"/>
          <c:showPercent val="0"/>
          <c:showBubbleSize val="0"/>
        </c:dLbls>
        <c:gapWidth val="150"/>
        <c:axId val="114436352"/>
        <c:axId val="114467584"/>
      </c:barChart>
      <c:catAx>
        <c:axId val="114436352"/>
        <c:scaling>
          <c:orientation val="minMax"/>
        </c:scaling>
        <c:delete val="0"/>
        <c:axPos val="b"/>
        <c:numFmt formatCode="General" sourceLinked="0"/>
        <c:majorTickMark val="out"/>
        <c:minorTickMark val="none"/>
        <c:tickLblPos val="nextTo"/>
        <c:crossAx val="114467584"/>
        <c:crosses val="autoZero"/>
        <c:auto val="1"/>
        <c:lblAlgn val="ctr"/>
        <c:lblOffset val="100"/>
        <c:noMultiLvlLbl val="0"/>
      </c:catAx>
      <c:valAx>
        <c:axId val="114467584"/>
        <c:scaling>
          <c:orientation val="minMax"/>
        </c:scaling>
        <c:delete val="0"/>
        <c:axPos val="l"/>
        <c:majorGridlines/>
        <c:numFmt formatCode="General" sourceLinked="1"/>
        <c:majorTickMark val="out"/>
        <c:minorTickMark val="none"/>
        <c:tickLblPos val="nextTo"/>
        <c:crossAx val="114436352"/>
        <c:crosses val="autoZero"/>
        <c:crossBetween val="between"/>
      </c:valAx>
    </c:plotArea>
    <c:legend>
      <c:legendPos val="r"/>
      <c:overlay val="0"/>
    </c:legend>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0.14568</cdr:x>
      <cdr:y>0.06131</cdr:y>
    </cdr:from>
    <cdr:to>
      <cdr:x>0.27901</cdr:x>
      <cdr:y>0.13953</cdr:y>
    </cdr:to>
    <cdr:sp macro="" textlink="">
      <cdr:nvSpPr>
        <cdr:cNvPr id="2" name="TextBox 1"/>
        <cdr:cNvSpPr txBox="1"/>
      </cdr:nvSpPr>
      <cdr:spPr>
        <a:xfrm xmlns:a="http://schemas.openxmlformats.org/drawingml/2006/main">
          <a:off x="899160" y="220980"/>
          <a:ext cx="822960" cy="281940"/>
        </a:xfrm>
        <a:prstGeom xmlns:a="http://schemas.openxmlformats.org/drawingml/2006/main" prst="rect">
          <a:avLst/>
        </a:prstGeom>
      </cdr:spPr>
      <cdr:txBody>
        <a:bodyPr xmlns:a="http://schemas.openxmlformats.org/drawingml/2006/main" wrap="none" rtlCol="0"/>
        <a:lstStyle xmlns:a="http://schemas.openxmlformats.org/drawingml/2006/main"/>
        <a:p xmlns:a="http://schemas.openxmlformats.org/drawingml/2006/main">
          <a:r>
            <a:rPr lang="en-US" sz="1600" b="1"/>
            <a:t>EMPLOYEE   PERFORMANCE   ANALYSIS</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svg" /><Relationship Id="rId1" Type="http://schemas.openxmlformats.org/officeDocument/2006/relationships/slideLayout" Target="../slideLayouts/slideLayout7.xml" /><Relationship Id="rId4" Type="http://schemas.openxmlformats.org/officeDocument/2006/relationships/image" Target="../media/image3.svg" /></Relationships>
</file>

<file path=ppt/slides/_rels/slide10.xml.rels><?xml version="1.0" encoding="UTF-8" standalone="yes"?>
<Relationships xmlns="http://schemas.openxmlformats.org/package/2006/relationships"><Relationship Id="rId3" Type="http://schemas.openxmlformats.org/officeDocument/2006/relationships/image" Target="../media/image5.svg" /><Relationship Id="rId2" Type="http://schemas.openxmlformats.org/officeDocument/2006/relationships/image" Target="../media/image4.sv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1.svg" /><Relationship Id="rId1" Type="http://schemas.openxmlformats.org/officeDocument/2006/relationships/slideLayout" Target="../slideLayouts/slideLayout7.xml" /><Relationship Id="rId4" Type="http://schemas.openxmlformats.org/officeDocument/2006/relationships/image" Target="../media/image11.svg" /></Relationships>
</file>

<file path=ppt/slides/_rels/slide2.xml.rels><?xml version="1.0" encoding="UTF-8" standalone="yes"?>
<Relationships xmlns="http://schemas.openxmlformats.org/package/2006/relationships"><Relationship Id="rId3" Type="http://schemas.openxmlformats.org/officeDocument/2006/relationships/image" Target="../media/image5.svg" /><Relationship Id="rId2" Type="http://schemas.openxmlformats.org/officeDocument/2006/relationships/image" Target="../media/image4.sv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svg" /><Relationship Id="rId1" Type="http://schemas.openxmlformats.org/officeDocument/2006/relationships/slideLayout" Target="../slideLayouts/slideLayout7.xml" /><Relationship Id="rId4" Type="http://schemas.openxmlformats.org/officeDocument/2006/relationships/image" Target="../media/image3.svg" /></Relationships>
</file>

<file path=ppt/slides/_rels/slide4.xml.rels><?xml version="1.0" encoding="UTF-8" standalone="yes"?>
<Relationships xmlns="http://schemas.openxmlformats.org/package/2006/relationships"><Relationship Id="rId3" Type="http://schemas.openxmlformats.org/officeDocument/2006/relationships/image" Target="../media/image5.svg" /><Relationship Id="rId2" Type="http://schemas.openxmlformats.org/officeDocument/2006/relationships/image" Target="../media/image4.sv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7.sv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9.svg" /><Relationship Id="rId2" Type="http://schemas.openxmlformats.org/officeDocument/2006/relationships/image" Target="../media/image8.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2"/>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07617" y="1563501"/>
            <a:ext cx="9730282" cy="1237286"/>
          </a:xfrm>
          <a:prstGeom prst="rect">
            <a:avLst/>
          </a:prstGeom>
        </p:spPr>
        <p:txBody>
          <a:bodyPr lIns="0" tIns="0" rIns="0" bIns="0" rtlCol="0" anchor="t">
            <a:spAutoFit/>
          </a:bodyPr>
          <a:lstStyle/>
          <a:p>
            <a:pPr algn="l">
              <a:lnSpc>
                <a:spcPts val="4702"/>
              </a:lnSpc>
            </a:pPr>
            <a:r>
              <a:rPr lang="en-US" sz="5224" spc="-240">
                <a:solidFill>
                  <a:srgbClr val="00694C"/>
                </a:solidFill>
                <a:latin typeface="Raleway Medium"/>
                <a:ea typeface="Raleway Medium"/>
                <a:cs typeface="Raleway Medium"/>
                <a:sym typeface="Raleway Medium"/>
              </a:rPr>
              <a:t>Employee </a:t>
            </a:r>
            <a:r>
              <a:rPr lang="en-US" sz="5224" spc="-240">
                <a:solidFill>
                  <a:srgbClr val="FFFFFF"/>
                </a:solidFill>
                <a:latin typeface="Raleway Medium"/>
                <a:ea typeface="Raleway Medium"/>
                <a:cs typeface="Raleway Medium"/>
                <a:sym typeface="Raleway Medium"/>
              </a:rPr>
              <a:t>data </a:t>
            </a:r>
            <a:r>
              <a:rPr lang="en-US" sz="5224" spc="-240">
                <a:solidFill>
                  <a:srgbClr val="00694C"/>
                </a:solidFill>
                <a:latin typeface="Raleway Medium"/>
                <a:ea typeface="Raleway Medium"/>
                <a:cs typeface="Raleway Medium"/>
                <a:sym typeface="Raleway Medium"/>
              </a:rPr>
              <a:t>analysis </a:t>
            </a:r>
            <a:r>
              <a:rPr lang="en-US" sz="5224" spc="-240">
                <a:solidFill>
                  <a:srgbClr val="FFFFFF"/>
                </a:solidFill>
                <a:latin typeface="Raleway Medium"/>
                <a:ea typeface="Raleway Medium"/>
                <a:cs typeface="Raleway Medium"/>
                <a:sym typeface="Raleway Medium"/>
              </a:rPr>
              <a:t>using  </a:t>
            </a:r>
          </a:p>
          <a:p>
            <a:pPr marL="0" lvl="1" indent="0" algn="l">
              <a:lnSpc>
                <a:spcPts val="4702"/>
              </a:lnSpc>
            </a:pPr>
            <a:r>
              <a:rPr lang="en-US" sz="5224" spc="-240">
                <a:solidFill>
                  <a:srgbClr val="D4F6EC"/>
                </a:solidFill>
                <a:latin typeface="Raleway"/>
                <a:ea typeface="Raleway"/>
                <a:cs typeface="Raleway"/>
                <a:sym typeface="Raleway"/>
              </a:rPr>
              <a:t>                       </a:t>
            </a:r>
            <a:r>
              <a:rPr lang="en-US" sz="5224" spc="-240">
                <a:solidFill>
                  <a:srgbClr val="00694C"/>
                </a:solidFill>
                <a:latin typeface="Raleway"/>
                <a:ea typeface="Raleway"/>
                <a:cs typeface="Raleway"/>
                <a:sym typeface="Raleway"/>
              </a:rPr>
              <a:t>EXCEL</a:t>
            </a:r>
          </a:p>
        </p:txBody>
      </p:sp>
      <p:sp>
        <p:nvSpPr>
          <p:cNvPr id="5" name="TextBox 5"/>
          <p:cNvSpPr txBox="1"/>
          <p:nvPr/>
        </p:nvSpPr>
        <p:spPr>
          <a:xfrm>
            <a:off x="1028700" y="4696827"/>
            <a:ext cx="9179504" cy="2781303"/>
          </a:xfrm>
          <a:prstGeom prst="rect">
            <a:avLst/>
          </a:prstGeom>
        </p:spPr>
        <p:txBody>
          <a:bodyPr lIns="0" tIns="0" rIns="0" bIns="0" rtlCol="0" anchor="t">
            <a:spAutoFit/>
          </a:bodyPr>
          <a:lstStyle/>
          <a:p>
            <a:pPr algn="l">
              <a:lnSpc>
                <a:spcPts val="2700"/>
              </a:lnSpc>
            </a:pPr>
            <a:r>
              <a:rPr lang="en-US" sz="3000" spc="-138">
                <a:solidFill>
                  <a:srgbClr val="00694C"/>
                </a:solidFill>
                <a:latin typeface="Raleway"/>
                <a:ea typeface="Raleway"/>
                <a:cs typeface="Raleway"/>
                <a:sym typeface="Raleway"/>
              </a:rPr>
              <a:t>Presented by </a:t>
            </a:r>
            <a:r>
              <a:rPr lang="en-US" sz="3000" spc="-138">
                <a:solidFill>
                  <a:srgbClr val="00694C"/>
                </a:solidFill>
                <a:latin typeface="Raleway Medium"/>
                <a:ea typeface="Raleway Medium"/>
                <a:cs typeface="Raleway Medium"/>
                <a:sym typeface="Raleway Medium"/>
              </a:rPr>
              <a:t>: </a:t>
            </a:r>
            <a:r>
              <a:rPr lang="en-US" sz="3000" spc="-138">
                <a:solidFill>
                  <a:srgbClr val="FFFFFF"/>
                </a:solidFill>
                <a:latin typeface="Raleway Bold"/>
                <a:ea typeface="Raleway Bold"/>
                <a:cs typeface="Raleway Bold"/>
                <a:sym typeface="Raleway Bold"/>
              </a:rPr>
              <a:t>Dhivyadarshini.S</a:t>
            </a:r>
          </a:p>
          <a:p>
            <a:pPr algn="l">
              <a:lnSpc>
                <a:spcPts val="2700"/>
              </a:lnSpc>
            </a:pPr>
            <a:endParaRPr lang="en-US" sz="3000" spc="-138">
              <a:solidFill>
                <a:srgbClr val="FFFFFF"/>
              </a:solidFill>
              <a:latin typeface="Raleway Bold"/>
              <a:ea typeface="Raleway Bold"/>
              <a:cs typeface="Raleway Bold"/>
              <a:sym typeface="Raleway Bold"/>
            </a:endParaRPr>
          </a:p>
          <a:p>
            <a:pPr algn="l">
              <a:lnSpc>
                <a:spcPts val="2700"/>
              </a:lnSpc>
            </a:pPr>
            <a:r>
              <a:rPr lang="en-US" sz="3000" spc="-138">
                <a:solidFill>
                  <a:srgbClr val="00694C"/>
                </a:solidFill>
                <a:latin typeface="Raleway"/>
                <a:ea typeface="Raleway"/>
                <a:cs typeface="Raleway"/>
                <a:sym typeface="Raleway"/>
              </a:rPr>
              <a:t>Register NO : </a:t>
            </a:r>
            <a:r>
              <a:rPr lang="en-US" sz="3000" spc="-138">
                <a:solidFill>
                  <a:srgbClr val="FFFFFF"/>
                </a:solidFill>
                <a:latin typeface="Raleway Bold"/>
                <a:ea typeface="Raleway Bold"/>
                <a:cs typeface="Raleway Bold"/>
                <a:sym typeface="Raleway Bold"/>
              </a:rPr>
              <a:t>312215815</a:t>
            </a:r>
          </a:p>
          <a:p>
            <a:pPr algn="l">
              <a:lnSpc>
                <a:spcPts val="2700"/>
              </a:lnSpc>
            </a:pPr>
            <a:r>
              <a:rPr lang="en-US" sz="3000" spc="-138">
                <a:solidFill>
                  <a:srgbClr val="00694C"/>
                </a:solidFill>
                <a:latin typeface="Raleway"/>
                <a:ea typeface="Raleway"/>
                <a:cs typeface="Raleway"/>
                <a:sym typeface="Raleway"/>
              </a:rPr>
              <a:t> </a:t>
            </a:r>
          </a:p>
          <a:p>
            <a:pPr algn="l">
              <a:lnSpc>
                <a:spcPts val="2700"/>
              </a:lnSpc>
            </a:pPr>
            <a:r>
              <a:rPr lang="en-US" sz="3000" spc="-138">
                <a:solidFill>
                  <a:srgbClr val="00694C"/>
                </a:solidFill>
                <a:latin typeface="Raleway"/>
                <a:ea typeface="Raleway"/>
                <a:cs typeface="Raleway"/>
                <a:sym typeface="Raleway"/>
              </a:rPr>
              <a:t>Department : </a:t>
            </a:r>
            <a:r>
              <a:rPr lang="en-US" sz="3000" spc="-138">
                <a:solidFill>
                  <a:srgbClr val="FFFFFF"/>
                </a:solidFill>
                <a:latin typeface="Raleway Bold"/>
                <a:ea typeface="Raleway Bold"/>
                <a:cs typeface="Raleway Bold"/>
                <a:sym typeface="Raleway Bold"/>
              </a:rPr>
              <a:t>B.COM ACCOUNTING &amp; FINANCE</a:t>
            </a:r>
          </a:p>
          <a:p>
            <a:pPr algn="l">
              <a:lnSpc>
                <a:spcPts val="2700"/>
              </a:lnSpc>
            </a:pPr>
            <a:endParaRPr lang="en-US" sz="3000" spc="-138">
              <a:solidFill>
                <a:srgbClr val="FFFFFF"/>
              </a:solidFill>
              <a:latin typeface="Raleway Bold"/>
              <a:ea typeface="Raleway Bold"/>
              <a:cs typeface="Raleway Bold"/>
              <a:sym typeface="Raleway Bold"/>
            </a:endParaRPr>
          </a:p>
          <a:p>
            <a:pPr algn="l">
              <a:lnSpc>
                <a:spcPts val="2700"/>
              </a:lnSpc>
            </a:pPr>
            <a:r>
              <a:rPr lang="en-US" sz="3000" spc="-138">
                <a:solidFill>
                  <a:srgbClr val="00694C"/>
                </a:solidFill>
                <a:latin typeface="Raleway"/>
                <a:ea typeface="Raleway"/>
                <a:cs typeface="Raleway"/>
                <a:sym typeface="Raleway"/>
              </a:rPr>
              <a:t>College : </a:t>
            </a:r>
            <a:r>
              <a:rPr lang="en-US" sz="3000" spc="-138">
                <a:solidFill>
                  <a:srgbClr val="FFFFFF"/>
                </a:solidFill>
                <a:latin typeface="Raleway Bold"/>
                <a:ea typeface="Raleway Bold"/>
                <a:cs typeface="Raleway Bold"/>
                <a:sym typeface="Raleway Bold"/>
              </a:rPr>
              <a:t>SHRI SHANKARLALSUNDARBAI SHASUN JAIN </a:t>
            </a:r>
          </a:p>
          <a:p>
            <a:pPr marL="0" lvl="1" indent="0" algn="l">
              <a:lnSpc>
                <a:spcPts val="2700"/>
              </a:lnSpc>
            </a:pPr>
            <a:r>
              <a:rPr lang="en-US" sz="3000" spc="-138">
                <a:solidFill>
                  <a:srgbClr val="FFFFFF"/>
                </a:solidFill>
                <a:latin typeface="Raleway Bold"/>
                <a:ea typeface="Raleway Bold"/>
                <a:cs typeface="Raleway Bold"/>
                <a:sym typeface="Raleway Bold"/>
              </a:rPr>
              <a:t>                    COLLEGE FOR WOMEN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2"/>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4254217" y="342900"/>
            <a:ext cx="9779565" cy="685800"/>
          </a:xfrm>
          <a:prstGeom prst="rect">
            <a:avLst/>
          </a:prstGeom>
        </p:spPr>
        <p:txBody>
          <a:bodyPr lIns="0" tIns="0" rIns="0" bIns="0" rtlCol="0" anchor="t">
            <a:spAutoFit/>
          </a:bodyPr>
          <a:lstStyle/>
          <a:p>
            <a:pPr marL="0" lvl="1" indent="0" algn="ctr">
              <a:lnSpc>
                <a:spcPts val="4949"/>
              </a:lnSpc>
            </a:pPr>
            <a:r>
              <a:rPr lang="en-US" sz="5499" spc="-252">
                <a:solidFill>
                  <a:srgbClr val="00694C"/>
                </a:solidFill>
                <a:latin typeface="Raleway Medium"/>
                <a:ea typeface="Raleway Medium"/>
                <a:cs typeface="Raleway Medium"/>
                <a:sym typeface="Raleway Medium"/>
              </a:rPr>
              <a:t>MODELLING</a:t>
            </a:r>
          </a:p>
        </p:txBody>
      </p:sp>
      <p:sp>
        <p:nvSpPr>
          <p:cNvPr id="5" name="TextBox 5"/>
          <p:cNvSpPr txBox="1"/>
          <p:nvPr/>
        </p:nvSpPr>
        <p:spPr>
          <a:xfrm>
            <a:off x="1981929" y="1305642"/>
            <a:ext cx="14324142" cy="9119676"/>
          </a:xfrm>
          <a:prstGeom prst="rect">
            <a:avLst/>
          </a:prstGeom>
        </p:spPr>
        <p:txBody>
          <a:bodyPr lIns="0" tIns="0" rIns="0" bIns="0" rtlCol="0" anchor="t">
            <a:spAutoFit/>
          </a:bodyPr>
          <a:lstStyle/>
          <a:p>
            <a:pPr algn="ctr">
              <a:lnSpc>
                <a:spcPts val="2278"/>
              </a:lnSpc>
            </a:pPr>
            <a:r>
              <a:rPr lang="en-GB" sz="1627" dirty="0">
                <a:solidFill>
                  <a:srgbClr val="00694C"/>
                </a:solidFill>
                <a:latin typeface="Raleway Semi-Bold"/>
                <a:ea typeface="Raleway Semi-Bold"/>
                <a:cs typeface="Raleway Semi-Bold"/>
                <a:sym typeface="Raleway Semi-Bold"/>
              </a:rPr>
              <a:t>DATA COLLECTION 
sourced the data set from </a:t>
            </a:r>
            <a:r>
              <a:rPr lang="en-GB" sz="1627" dirty="0" err="1">
                <a:solidFill>
                  <a:srgbClr val="00694C"/>
                </a:solidFill>
                <a:latin typeface="Raleway Semi-Bold"/>
                <a:ea typeface="Raleway Semi-Bold"/>
                <a:cs typeface="Raleway Semi-Bold"/>
                <a:sym typeface="Raleway Semi-Bold"/>
              </a:rPr>
              <a:t>edunet</a:t>
            </a:r>
            <a:r>
              <a:rPr lang="en-GB" sz="1627" dirty="0">
                <a:solidFill>
                  <a:srgbClr val="00694C"/>
                </a:solidFill>
                <a:latin typeface="Raleway Semi-Bold"/>
                <a:ea typeface="Raleway Semi-Bold"/>
                <a:cs typeface="Raleway Semi-Bold"/>
                <a:sym typeface="Raleway Semi-Bold"/>
              </a:rPr>
              <a:t> dashboard
 analysed the data to select the required </a:t>
            </a:r>
            <a:r>
              <a:rPr lang="en-GB" sz="1627" dirty="0" err="1">
                <a:solidFill>
                  <a:srgbClr val="00694C"/>
                </a:solidFill>
                <a:latin typeface="Raleway Semi-Bold"/>
                <a:ea typeface="Raleway Semi-Bold"/>
                <a:cs typeface="Raleway Semi-Bold"/>
                <a:sym typeface="Raleway Semi-Bold"/>
              </a:rPr>
              <a:t>feilds</a:t>
            </a:r>
            <a:r>
              <a:rPr lang="en-GB" sz="1627" dirty="0">
                <a:solidFill>
                  <a:srgbClr val="00694C"/>
                </a:solidFill>
                <a:latin typeface="Raleway Semi-Bold"/>
                <a:ea typeface="Raleway Semi-Bold"/>
                <a:cs typeface="Raleway Semi-Bold"/>
                <a:sym typeface="Raleway Semi-Bold"/>
              </a:rPr>
              <a:t>
FEATURE COLLECTION
selected the required fields for data analysis
the fields selected were employee id  ,name ,employee type ,performance level ,gender ,employee rating  ,working hours
DATA CLEANING
identified the blank cells using conditional formatting
removed the blank cells using filter option
PERFORMANCE LEVEL
performance level was calculated using </a:t>
            </a:r>
            <a:r>
              <a:rPr lang="en-GB" sz="1627" dirty="0" err="1">
                <a:solidFill>
                  <a:srgbClr val="00694C"/>
                </a:solidFill>
                <a:latin typeface="Raleway Semi-Bold"/>
                <a:ea typeface="Raleway Semi-Bold"/>
                <a:cs typeface="Raleway Semi-Bold"/>
                <a:sym typeface="Raleway Semi-Bold"/>
              </a:rPr>
              <a:t>forumals</a:t>
            </a:r>
            <a:r>
              <a:rPr lang="en-GB" sz="1627" dirty="0">
                <a:solidFill>
                  <a:srgbClr val="00694C"/>
                </a:solidFill>
                <a:latin typeface="Raleway Semi-Bold"/>
                <a:ea typeface="Raleway Semi-Bold"/>
                <a:cs typeface="Raleway Semi-Bold"/>
                <a:sym typeface="Raleway Semi-Bold"/>
              </a:rPr>
              <a:t> in excel The formula used is = IFS(Z8&gt;=5,”VERY HIGH”,Z8=&gt;4, “HIGH”,Z8=&gt;3,”MED”,TRUE,:LOW”)</a:t>
            </a:r>
          </a:p>
          <a:p>
            <a:pPr algn="ctr">
              <a:lnSpc>
                <a:spcPts val="2278"/>
              </a:lnSpc>
            </a:pPr>
            <a:r>
              <a:rPr lang="en-GB" sz="1627" dirty="0">
                <a:solidFill>
                  <a:srgbClr val="00694C"/>
                </a:solidFill>
                <a:latin typeface="Raleway Semi-Bold"/>
                <a:ea typeface="Raleway Semi-Bold"/>
                <a:cs typeface="Raleway Semi-Bold"/>
                <a:sym typeface="Raleway Semi-Bold"/>
              </a:rPr>
              <a:t>PIVOT TABLE
created a summary out of the selected data
</a:t>
            </a:r>
            <a:r>
              <a:rPr lang="en-GB" sz="1627" dirty="0" err="1">
                <a:solidFill>
                  <a:srgbClr val="00694C"/>
                </a:solidFill>
                <a:latin typeface="Raleway Semi-Bold"/>
                <a:ea typeface="Raleway Semi-Bold"/>
                <a:cs typeface="Raleway Semi-Bold"/>
                <a:sym typeface="Raleway Semi-Bold"/>
              </a:rPr>
              <a:t>seleted</a:t>
            </a:r>
            <a:r>
              <a:rPr lang="en-GB" sz="1627" dirty="0">
                <a:solidFill>
                  <a:srgbClr val="00694C"/>
                </a:solidFill>
                <a:latin typeface="Raleway Semi-Bold"/>
                <a:ea typeface="Raleway Semi-Bold"/>
                <a:cs typeface="Raleway Semi-Bold"/>
                <a:sym typeface="Raleway Semi-Bold"/>
              </a:rPr>
              <a:t> the features to be added to the report they are business unit , performance level, gender  and first name.
DATA VISUAIZATION
 once the pivot table is created the next step is to visualize using graph
using a 2D bar chart to facilitate the </a:t>
            </a:r>
            <a:r>
              <a:rPr lang="en-GB" sz="1627" dirty="0" err="1">
                <a:solidFill>
                  <a:srgbClr val="00694C"/>
                </a:solidFill>
                <a:latin typeface="Raleway Semi-Bold"/>
                <a:ea typeface="Raleway Semi-Bold"/>
                <a:cs typeface="Raleway Semi-Bold"/>
                <a:sym typeface="Raleway Semi-Bold"/>
              </a:rPr>
              <a:t>visualiation</a:t>
            </a:r>
            <a:r>
              <a:rPr lang="en-GB" sz="1627" dirty="0">
                <a:solidFill>
                  <a:srgbClr val="00694C"/>
                </a:solidFill>
                <a:latin typeface="Raleway Semi-Bold"/>
                <a:ea typeface="Raleway Semi-Bold"/>
                <a:cs typeface="Raleway Semi-Bold"/>
                <a:sym typeface="Raleway Semi-Bold"/>
              </a:rPr>
              <a:t>
DATA ANALYSIS
 </a:t>
            </a:r>
            <a:r>
              <a:rPr lang="en-GB" sz="1627" dirty="0" err="1">
                <a:solidFill>
                  <a:srgbClr val="00694C"/>
                </a:solidFill>
                <a:latin typeface="Raleway Semi-Bold"/>
                <a:ea typeface="Raleway Semi-Bold"/>
                <a:cs typeface="Raleway Semi-Bold"/>
                <a:sym typeface="Raleway Semi-Bold"/>
              </a:rPr>
              <a:t>Usedthe</a:t>
            </a:r>
            <a:r>
              <a:rPr lang="en-GB" sz="1627" dirty="0">
                <a:solidFill>
                  <a:srgbClr val="00694C"/>
                </a:solidFill>
                <a:latin typeface="Raleway Semi-Bold"/>
                <a:ea typeface="Raleway Semi-Bold"/>
                <a:cs typeface="Raleway Semi-Bold"/>
                <a:sym typeface="Raleway Semi-Bold"/>
              </a:rPr>
              <a:t> bar chart to analyse the data and the performance of the employees based on their gender and as a whole . This helps in </a:t>
            </a:r>
            <a:r>
              <a:rPr lang="en-GB" sz="1627" dirty="0" err="1">
                <a:solidFill>
                  <a:srgbClr val="00694C"/>
                </a:solidFill>
                <a:latin typeface="Raleway Semi-Bold"/>
                <a:ea typeface="Raleway Semi-Bold"/>
                <a:cs typeface="Raleway Semi-Bold"/>
                <a:sym typeface="Raleway Semi-Bold"/>
              </a:rPr>
              <a:t>identufying</a:t>
            </a:r>
            <a:r>
              <a:rPr lang="en-GB" sz="1627" dirty="0">
                <a:solidFill>
                  <a:srgbClr val="00694C"/>
                </a:solidFill>
                <a:latin typeface="Raleway Semi-Bold"/>
                <a:ea typeface="Raleway Semi-Bold"/>
                <a:cs typeface="Raleway Semi-Bold"/>
                <a:sym typeface="Raleway Semi-Bold"/>
              </a:rPr>
              <a:t> the employees performance.</a:t>
            </a:r>
            <a:endParaRPr lang="en-US" sz="1627" dirty="0">
              <a:solidFill>
                <a:srgbClr val="00694C"/>
              </a:solidFill>
              <a:latin typeface="Raleway Semi-Bold"/>
              <a:ea typeface="Raleway Semi-Bold"/>
              <a:cs typeface="Raleway Semi-Bold"/>
              <a:sym typeface="Raleway Semi-Bold"/>
            </a:endParaRPr>
          </a:p>
          <a:p>
            <a:pPr algn="ctr">
              <a:lnSpc>
                <a:spcPts val="2278"/>
              </a:lnSpc>
            </a:pPr>
            <a:endParaRPr lang="en-US" sz="1627" dirty="0">
              <a:solidFill>
                <a:srgbClr val="00694C"/>
              </a:solidFill>
              <a:latin typeface="Raleway Semi-Bold"/>
              <a:ea typeface="Raleway Semi-Bold"/>
              <a:cs typeface="Raleway Semi-Bold"/>
              <a:sym typeface="Raleway Semi-Bold"/>
            </a:endParaRPr>
          </a:p>
          <a:p>
            <a:pPr algn="ctr">
              <a:lnSpc>
                <a:spcPts val="2278"/>
              </a:lnSpc>
            </a:pPr>
            <a:endParaRPr lang="en-US" sz="1627" dirty="0">
              <a:solidFill>
                <a:srgbClr val="00694C"/>
              </a:solidFill>
              <a:latin typeface="Raleway Semi-Bold"/>
              <a:ea typeface="Raleway Semi-Bold"/>
              <a:cs typeface="Raleway Semi-Bold"/>
              <a:sym typeface="Raleway Semi-Bold"/>
            </a:endParaRPr>
          </a:p>
          <a:p>
            <a:pPr algn="ctr">
              <a:lnSpc>
                <a:spcPts val="2278"/>
              </a:lnSpc>
            </a:pPr>
            <a:endParaRPr lang="en-US" sz="1627" dirty="0">
              <a:solidFill>
                <a:srgbClr val="00694C"/>
              </a:solidFill>
              <a:latin typeface="Raleway Semi-Bold"/>
              <a:ea typeface="Raleway Semi-Bold"/>
              <a:cs typeface="Raleway Semi-Bold"/>
              <a:sym typeface="Raleway Semi-Bold"/>
            </a:endParaRPr>
          </a:p>
          <a:p>
            <a:pPr algn="ctr">
              <a:lnSpc>
                <a:spcPts val="2278"/>
              </a:lnSpc>
            </a:pPr>
            <a:endParaRPr lang="en-US" sz="1627" dirty="0">
              <a:solidFill>
                <a:srgbClr val="00694C"/>
              </a:solidFill>
              <a:latin typeface="Raleway Semi-Bold"/>
              <a:ea typeface="Raleway Semi-Bold"/>
              <a:cs typeface="Raleway Semi-Bold"/>
              <a:sym typeface="Raleway Semi-Bold"/>
            </a:endParaRPr>
          </a:p>
          <a:p>
            <a:pPr algn="ctr">
              <a:lnSpc>
                <a:spcPts val="2278"/>
              </a:lnSpc>
              <a:spcBef>
                <a:spcPct val="0"/>
              </a:spcBef>
            </a:pPr>
            <a:endParaRPr lang="en-US" sz="1627" dirty="0">
              <a:solidFill>
                <a:srgbClr val="00694C"/>
              </a:solidFill>
              <a:latin typeface="Raleway Semi-Bold"/>
              <a:ea typeface="Raleway Semi-Bold"/>
              <a:cs typeface="Raleway Semi-Bold"/>
              <a:sym typeface="Raleway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124242" y="359314"/>
            <a:ext cx="8752518" cy="1000126"/>
          </a:xfrm>
          <a:prstGeom prst="rect">
            <a:avLst/>
          </a:prstGeom>
        </p:spPr>
        <p:txBody>
          <a:bodyPr lIns="0" tIns="0" rIns="0" bIns="0" rtlCol="0" anchor="t">
            <a:spAutoFit/>
          </a:bodyPr>
          <a:lstStyle/>
          <a:p>
            <a:pPr marL="0" lvl="1" indent="0" algn="l">
              <a:lnSpc>
                <a:spcPts val="7200"/>
              </a:lnSpc>
            </a:pPr>
            <a:r>
              <a:rPr lang="en-US" sz="8000" spc="-368" dirty="0">
                <a:solidFill>
                  <a:srgbClr val="00694C"/>
                </a:solidFill>
                <a:latin typeface="Raleway Medium"/>
                <a:ea typeface="Raleway Medium"/>
                <a:cs typeface="Raleway Medium"/>
                <a:sym typeface="Raleway Medium"/>
              </a:rPr>
              <a:t>RESULTS</a:t>
            </a:r>
          </a:p>
        </p:txBody>
      </p:sp>
      <p:sp>
        <p:nvSpPr>
          <p:cNvPr id="3" name="TextBox 3"/>
          <p:cNvSpPr txBox="1"/>
          <p:nvPr/>
        </p:nvSpPr>
        <p:spPr>
          <a:xfrm>
            <a:off x="1028700" y="1641228"/>
            <a:ext cx="9467051" cy="1198341"/>
          </a:xfrm>
          <a:prstGeom prst="rect">
            <a:avLst/>
          </a:prstGeom>
        </p:spPr>
        <p:txBody>
          <a:bodyPr lIns="0" tIns="0" rIns="0" bIns="0" rtlCol="0" anchor="t">
            <a:spAutoFit/>
          </a:bodyPr>
          <a:lstStyle/>
          <a:p>
            <a:pPr algn="l">
              <a:lnSpc>
                <a:spcPts val="3185"/>
              </a:lnSpc>
            </a:pPr>
            <a:endParaRPr dirty="0"/>
          </a:p>
          <a:p>
            <a:pPr algn="l">
              <a:lnSpc>
                <a:spcPts val="3185"/>
              </a:lnSpc>
            </a:pPr>
            <a:endParaRPr dirty="0"/>
          </a:p>
          <a:p>
            <a:pPr algn="l">
              <a:lnSpc>
                <a:spcPts val="3185"/>
              </a:lnSpc>
              <a:spcBef>
                <a:spcPct val="0"/>
              </a:spcBef>
            </a:pPr>
            <a:endParaRPr lang="en-US" sz="2275" dirty="0">
              <a:solidFill>
                <a:srgbClr val="00694C"/>
              </a:solidFill>
              <a:latin typeface="Raleway Semi-Bold"/>
              <a:ea typeface="Raleway Semi-Bold"/>
              <a:cs typeface="Raleway Semi-Bold"/>
              <a:sym typeface="Raleway Semi-Bold"/>
            </a:endParaRPr>
          </a:p>
        </p:txBody>
      </p:sp>
      <p:sp>
        <p:nvSpPr>
          <p:cNvPr id="4" name="TextBox 4"/>
          <p:cNvSpPr txBox="1"/>
          <p:nvPr/>
        </p:nvSpPr>
        <p:spPr>
          <a:xfrm>
            <a:off x="8617186" y="2039092"/>
            <a:ext cx="7731462" cy="1361335"/>
          </a:xfrm>
          <a:prstGeom prst="rect">
            <a:avLst/>
          </a:prstGeom>
        </p:spPr>
        <p:txBody>
          <a:bodyPr wrap="square" lIns="0" tIns="0" rIns="0" bIns="0" rtlCol="0" anchor="t">
            <a:spAutoFit/>
          </a:bodyPr>
          <a:lstStyle/>
          <a:p>
            <a:pPr algn="ctr">
              <a:lnSpc>
                <a:spcPts val="2659"/>
              </a:lnSpc>
            </a:pPr>
            <a:endParaRPr lang="en-US" sz="1899" dirty="0">
              <a:solidFill>
                <a:srgbClr val="00694C"/>
              </a:solidFill>
              <a:latin typeface="Open Sans Extra Bold"/>
              <a:ea typeface="Open Sans Extra Bold"/>
              <a:cs typeface="Open Sans Extra Bold"/>
              <a:sym typeface="Open Sans Extra Bold"/>
            </a:endParaRPr>
          </a:p>
          <a:p>
            <a:pPr algn="ctr">
              <a:lnSpc>
                <a:spcPts val="2659"/>
              </a:lnSpc>
            </a:pPr>
            <a:endParaRPr lang="en-GB" sz="1899" dirty="0">
              <a:solidFill>
                <a:srgbClr val="00694C"/>
              </a:solidFill>
              <a:latin typeface="Open Sans Extra Bold"/>
              <a:ea typeface="Open Sans Extra Bold"/>
              <a:cs typeface="Open Sans Extra Bold"/>
              <a:sym typeface="Open Sans Extra Bold"/>
            </a:endParaRPr>
          </a:p>
          <a:p>
            <a:pPr algn="ctr">
              <a:lnSpc>
                <a:spcPts val="2659"/>
              </a:lnSpc>
            </a:pPr>
            <a:endParaRPr lang="en-US" sz="1899" dirty="0">
              <a:solidFill>
                <a:srgbClr val="00694C"/>
              </a:solidFill>
              <a:latin typeface="Open Sans Extra Bold"/>
              <a:ea typeface="Open Sans Extra Bold"/>
              <a:cs typeface="Open Sans Extra Bold"/>
              <a:sym typeface="Open Sans Extra Bold"/>
            </a:endParaRPr>
          </a:p>
          <a:p>
            <a:pPr algn="ctr">
              <a:lnSpc>
                <a:spcPts val="2659"/>
              </a:lnSpc>
              <a:spcBef>
                <a:spcPct val="0"/>
              </a:spcBef>
            </a:pPr>
            <a:endParaRPr lang="en-US" sz="1899" dirty="0">
              <a:solidFill>
                <a:srgbClr val="00694C"/>
              </a:solidFill>
              <a:latin typeface="Open Sans Extra Bold"/>
              <a:ea typeface="Open Sans Extra Bold"/>
              <a:cs typeface="Open Sans Extra Bold"/>
              <a:sym typeface="Open Sans Extra Bold"/>
            </a:endParaRPr>
          </a:p>
        </p:txBody>
      </p:sp>
      <p:graphicFrame>
        <p:nvGraphicFramePr>
          <p:cNvPr id="10" name="Chart 9">
            <a:extLst>
              <a:ext uri="{FF2B5EF4-FFF2-40B4-BE49-F238E27FC236}">
                <a16:creationId xmlns:a16="http://schemas.microsoft.com/office/drawing/2014/main" id="{C7AAB2ED-894C-D8F8-1748-A3054311ADE2}"/>
              </a:ext>
            </a:extLst>
          </p:cNvPr>
          <p:cNvGraphicFramePr>
            <a:graphicFrameLocks/>
          </p:cNvGraphicFramePr>
          <p:nvPr>
            <p:extLst>
              <p:ext uri="{D42A27DB-BD31-4B8C-83A1-F6EECF244321}">
                <p14:modId xmlns:p14="http://schemas.microsoft.com/office/powerpoint/2010/main" val="1733231861"/>
              </p:ext>
            </p:extLst>
          </p:nvPr>
        </p:nvGraphicFramePr>
        <p:xfrm>
          <a:off x="2238964" y="2058259"/>
          <a:ext cx="14109684" cy="633527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925814"/>
            <a:ext cx="11853512" cy="11853512"/>
          </a:xfrm>
          <a:custGeom>
            <a:avLst/>
            <a:gdLst/>
            <a:ahLst/>
            <a:cxnLst/>
            <a:rect l="l" t="t" r="r" b="b"/>
            <a:pathLst>
              <a:path w="11853512" h="11853512">
                <a:moveTo>
                  <a:pt x="0" y="0"/>
                </a:moveTo>
                <a:lnTo>
                  <a:pt x="11853513" y="0"/>
                </a:lnTo>
                <a:lnTo>
                  <a:pt x="11853513" y="11853513"/>
                </a:lnTo>
                <a:lnTo>
                  <a:pt x="0" y="11853513"/>
                </a:lnTo>
                <a:lnTo>
                  <a:pt x="0" y="0"/>
                </a:lnTo>
                <a:close/>
              </a:path>
            </a:pathLst>
          </a:custGeom>
          <a:blipFill>
            <a:blip r:embed="rId2">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930715" y="757238"/>
            <a:ext cx="8144502" cy="685800"/>
          </a:xfrm>
          <a:prstGeom prst="rect">
            <a:avLst/>
          </a:prstGeom>
        </p:spPr>
        <p:txBody>
          <a:bodyPr lIns="0" tIns="0" rIns="0" bIns="0" rtlCol="0" anchor="t">
            <a:spAutoFit/>
          </a:bodyPr>
          <a:lstStyle/>
          <a:p>
            <a:pPr marL="0" lvl="1" indent="0" algn="l">
              <a:lnSpc>
                <a:spcPts val="4949"/>
              </a:lnSpc>
            </a:pPr>
            <a:r>
              <a:rPr lang="en-US" sz="5499" spc="-252">
                <a:solidFill>
                  <a:srgbClr val="00694C"/>
                </a:solidFill>
                <a:latin typeface="Raleway Medium"/>
                <a:ea typeface="Raleway Medium"/>
                <a:cs typeface="Raleway Medium"/>
                <a:sym typeface="Raleway Medium"/>
              </a:rPr>
              <a:t>CONCLUSION</a:t>
            </a:r>
          </a:p>
        </p:txBody>
      </p:sp>
      <p:sp>
        <p:nvSpPr>
          <p:cNvPr id="4" name="Freeform 4"/>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5" name="TextBox 5"/>
          <p:cNvSpPr txBox="1"/>
          <p:nvPr/>
        </p:nvSpPr>
        <p:spPr>
          <a:xfrm>
            <a:off x="175028" y="2466657"/>
            <a:ext cx="10754694" cy="5030470"/>
          </a:xfrm>
          <a:prstGeom prst="rect">
            <a:avLst/>
          </a:prstGeom>
        </p:spPr>
        <p:txBody>
          <a:bodyPr lIns="0" tIns="0" rIns="0" bIns="0" rtlCol="0" anchor="t">
            <a:spAutoFit/>
          </a:bodyPr>
          <a:lstStyle/>
          <a:p>
            <a:pPr algn="ctr">
              <a:lnSpc>
                <a:spcPts val="2659"/>
              </a:lnSpc>
            </a:pPr>
            <a:endParaRPr/>
          </a:p>
          <a:p>
            <a:pPr algn="ctr">
              <a:lnSpc>
                <a:spcPts val="2659"/>
              </a:lnSpc>
            </a:pPr>
            <a:endParaRPr/>
          </a:p>
          <a:p>
            <a:pPr algn="ctr">
              <a:lnSpc>
                <a:spcPts val="3499"/>
              </a:lnSpc>
              <a:spcBef>
                <a:spcPct val="0"/>
              </a:spcBef>
            </a:pPr>
            <a:r>
              <a:rPr lang="en-US" sz="2499">
                <a:solidFill>
                  <a:srgbClr val="00694C"/>
                </a:solidFill>
                <a:latin typeface="Raleway"/>
                <a:ea typeface="Raleway"/>
                <a:cs typeface="Raleway"/>
                <a:sym typeface="Raleway"/>
              </a:rPr>
              <a:t>The employee data analysis has highlighted critical insights, including high turnover rates in the IT department, varying performance levels across departments, and compensation disparities. Key recommendations include implementing targeted retention strategies, enhancing performance management, and reviewing compensation practices to address inequities. These actions are expected to improve employee retention, boost performance, and ensure fair compensation. Next steps involve rolling out these strategies, monitoring their effectiveness, and making necessary adjustments to align with organizational goals.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2"/>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4254217" y="2389774"/>
            <a:ext cx="9779565" cy="3162300"/>
          </a:xfrm>
          <a:prstGeom prst="rect">
            <a:avLst/>
          </a:prstGeom>
        </p:spPr>
        <p:txBody>
          <a:bodyPr lIns="0" tIns="0" rIns="0" bIns="0" rtlCol="0" anchor="t">
            <a:spAutoFit/>
          </a:bodyPr>
          <a:lstStyle/>
          <a:p>
            <a:pPr algn="ctr">
              <a:lnSpc>
                <a:spcPts val="4949"/>
              </a:lnSpc>
            </a:pPr>
            <a:r>
              <a:rPr lang="en-US" sz="5499" u="sng" spc="-252">
                <a:solidFill>
                  <a:srgbClr val="00694C"/>
                </a:solidFill>
                <a:latin typeface="Raleway Medium"/>
                <a:ea typeface="Raleway Medium"/>
                <a:cs typeface="Raleway Medium"/>
                <a:sym typeface="Raleway Medium"/>
              </a:rPr>
              <a:t>PROJECT TITLE</a:t>
            </a:r>
          </a:p>
          <a:p>
            <a:pPr algn="ctr">
              <a:lnSpc>
                <a:spcPts val="4949"/>
              </a:lnSpc>
            </a:pPr>
            <a:endParaRPr lang="en-US" sz="5499" u="sng" spc="-252">
              <a:solidFill>
                <a:srgbClr val="00694C"/>
              </a:solidFill>
              <a:latin typeface="Raleway Medium"/>
              <a:ea typeface="Raleway Medium"/>
              <a:cs typeface="Raleway Medium"/>
              <a:sym typeface="Raleway Medium"/>
            </a:endParaRPr>
          </a:p>
          <a:p>
            <a:pPr algn="ctr">
              <a:lnSpc>
                <a:spcPts val="4949"/>
              </a:lnSpc>
            </a:pPr>
            <a:r>
              <a:rPr lang="en-US" sz="5499" spc="-252">
                <a:solidFill>
                  <a:srgbClr val="FFFFFF"/>
                </a:solidFill>
                <a:latin typeface="Raleway Bold"/>
                <a:ea typeface="Raleway Bold"/>
                <a:cs typeface="Raleway Bold"/>
                <a:sym typeface="Raleway Bold"/>
              </a:rPr>
              <a:t>Employee Performance Analysis</a:t>
            </a:r>
          </a:p>
          <a:p>
            <a:pPr marL="0" lvl="1" indent="0" algn="ctr">
              <a:lnSpc>
                <a:spcPts val="4949"/>
              </a:lnSpc>
            </a:pPr>
            <a:r>
              <a:rPr lang="en-US" sz="5499" spc="-252">
                <a:solidFill>
                  <a:srgbClr val="FFFFFF"/>
                </a:solidFill>
                <a:latin typeface="Raleway Bold"/>
                <a:ea typeface="Raleway Bold"/>
                <a:cs typeface="Raleway Bold"/>
                <a:sym typeface="Raleway Bold"/>
              </a:rPr>
              <a:t>using Excel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1253965" y="-1186803"/>
            <a:ext cx="11853512" cy="11853512"/>
          </a:xfrm>
          <a:custGeom>
            <a:avLst/>
            <a:gdLst/>
            <a:ahLst/>
            <a:cxnLst/>
            <a:rect l="l" t="t" r="r" b="b"/>
            <a:pathLst>
              <a:path w="11853512" h="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2"/>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525354"/>
            <a:ext cx="8380612" cy="685800"/>
          </a:xfrm>
          <a:prstGeom prst="rect">
            <a:avLst/>
          </a:prstGeom>
        </p:spPr>
        <p:txBody>
          <a:bodyPr lIns="0" tIns="0" rIns="0" bIns="0" rtlCol="0" anchor="t">
            <a:spAutoFit/>
          </a:bodyPr>
          <a:lstStyle/>
          <a:p>
            <a:pPr marL="0" lvl="1" indent="0" algn="l">
              <a:lnSpc>
                <a:spcPts val="4949"/>
              </a:lnSpc>
            </a:pPr>
            <a:r>
              <a:rPr lang="en-US" sz="5499" spc="-252">
                <a:solidFill>
                  <a:srgbClr val="00694C"/>
                </a:solidFill>
                <a:latin typeface="Raleway Medium"/>
                <a:ea typeface="Raleway Medium"/>
                <a:cs typeface="Raleway Medium"/>
                <a:sym typeface="Raleway Medium"/>
              </a:rPr>
              <a:t>AGENDA</a:t>
            </a:r>
          </a:p>
        </p:txBody>
      </p:sp>
      <p:sp>
        <p:nvSpPr>
          <p:cNvPr id="5" name="TextBox 5"/>
          <p:cNvSpPr txBox="1"/>
          <p:nvPr/>
        </p:nvSpPr>
        <p:spPr>
          <a:xfrm>
            <a:off x="1247741" y="2325280"/>
            <a:ext cx="8829539" cy="4245841"/>
          </a:xfrm>
          <a:prstGeom prst="rect">
            <a:avLst/>
          </a:prstGeom>
        </p:spPr>
        <p:txBody>
          <a:bodyPr lIns="0" tIns="0" rIns="0" bIns="0" rtlCol="0" anchor="t">
            <a:spAutoFit/>
          </a:bodyPr>
          <a:lstStyle/>
          <a:p>
            <a:pPr algn="l">
              <a:lnSpc>
                <a:spcPts val="3320"/>
              </a:lnSpc>
            </a:pPr>
            <a:r>
              <a:rPr lang="en-US" sz="3689" spc="-169">
                <a:solidFill>
                  <a:srgbClr val="000000"/>
                </a:solidFill>
                <a:latin typeface="Raleway Medium"/>
                <a:ea typeface="Raleway Medium"/>
                <a:cs typeface="Raleway Medium"/>
                <a:sym typeface="Raleway Medium"/>
              </a:rPr>
              <a:t>1.</a:t>
            </a:r>
            <a:r>
              <a:rPr lang="en-US" sz="3689" spc="-169">
                <a:solidFill>
                  <a:srgbClr val="FFFFFF"/>
                </a:solidFill>
                <a:latin typeface="Raleway Medium"/>
                <a:ea typeface="Raleway Medium"/>
                <a:cs typeface="Raleway Medium"/>
                <a:sym typeface="Raleway Medium"/>
              </a:rPr>
              <a:t>Problem Statement</a:t>
            </a:r>
          </a:p>
          <a:p>
            <a:pPr algn="l">
              <a:lnSpc>
                <a:spcPts val="3320"/>
              </a:lnSpc>
            </a:pPr>
            <a:r>
              <a:rPr lang="en-US" sz="3689" spc="-169">
                <a:solidFill>
                  <a:srgbClr val="000000"/>
                </a:solidFill>
                <a:latin typeface="Raleway Medium"/>
                <a:ea typeface="Raleway Medium"/>
                <a:cs typeface="Raleway Medium"/>
                <a:sym typeface="Raleway Medium"/>
              </a:rPr>
              <a:t>2.</a:t>
            </a:r>
            <a:r>
              <a:rPr lang="en-US" sz="3689" spc="-169">
                <a:solidFill>
                  <a:srgbClr val="FFFFFF"/>
                </a:solidFill>
                <a:latin typeface="Raleway Medium"/>
                <a:ea typeface="Raleway Medium"/>
                <a:cs typeface="Raleway Medium"/>
                <a:sym typeface="Raleway Medium"/>
              </a:rPr>
              <a:t>Project Overview</a:t>
            </a:r>
          </a:p>
          <a:p>
            <a:pPr algn="l">
              <a:lnSpc>
                <a:spcPts val="3320"/>
              </a:lnSpc>
            </a:pPr>
            <a:r>
              <a:rPr lang="en-US" sz="3689" spc="-169">
                <a:solidFill>
                  <a:srgbClr val="000000"/>
                </a:solidFill>
                <a:latin typeface="Raleway Medium"/>
                <a:ea typeface="Raleway Medium"/>
                <a:cs typeface="Raleway Medium"/>
                <a:sym typeface="Raleway Medium"/>
              </a:rPr>
              <a:t>3.</a:t>
            </a:r>
            <a:r>
              <a:rPr lang="en-US" sz="3689" spc="-169">
                <a:solidFill>
                  <a:srgbClr val="FFFFFF"/>
                </a:solidFill>
                <a:latin typeface="Raleway Medium"/>
                <a:ea typeface="Raleway Medium"/>
                <a:cs typeface="Raleway Medium"/>
                <a:sym typeface="Raleway Medium"/>
              </a:rPr>
              <a:t>End Users</a:t>
            </a:r>
          </a:p>
          <a:p>
            <a:pPr algn="l">
              <a:lnSpc>
                <a:spcPts val="3320"/>
              </a:lnSpc>
            </a:pPr>
            <a:r>
              <a:rPr lang="en-US" sz="3689" spc="-169">
                <a:solidFill>
                  <a:srgbClr val="000000"/>
                </a:solidFill>
                <a:latin typeface="Raleway Medium"/>
                <a:ea typeface="Raleway Medium"/>
                <a:cs typeface="Raleway Medium"/>
                <a:sym typeface="Raleway Medium"/>
              </a:rPr>
              <a:t>4.</a:t>
            </a:r>
            <a:r>
              <a:rPr lang="en-US" sz="3689" spc="-169">
                <a:solidFill>
                  <a:srgbClr val="FFFFFF"/>
                </a:solidFill>
                <a:latin typeface="Raleway Medium"/>
                <a:ea typeface="Raleway Medium"/>
                <a:cs typeface="Raleway Medium"/>
                <a:sym typeface="Raleway Medium"/>
              </a:rPr>
              <a:t>Our Solution and Proposition</a:t>
            </a:r>
          </a:p>
          <a:p>
            <a:pPr algn="l">
              <a:lnSpc>
                <a:spcPts val="3320"/>
              </a:lnSpc>
            </a:pPr>
            <a:r>
              <a:rPr lang="en-US" sz="3689" spc="-169">
                <a:solidFill>
                  <a:srgbClr val="000000"/>
                </a:solidFill>
                <a:latin typeface="Raleway Medium"/>
                <a:ea typeface="Raleway Medium"/>
                <a:cs typeface="Raleway Medium"/>
                <a:sym typeface="Raleway Medium"/>
              </a:rPr>
              <a:t>5.</a:t>
            </a:r>
            <a:r>
              <a:rPr lang="en-US" sz="3689" spc="-169">
                <a:solidFill>
                  <a:srgbClr val="FFFFFF"/>
                </a:solidFill>
                <a:latin typeface="Raleway Medium"/>
                <a:ea typeface="Raleway Medium"/>
                <a:cs typeface="Raleway Medium"/>
                <a:sym typeface="Raleway Medium"/>
              </a:rPr>
              <a:t>Dataset Description</a:t>
            </a:r>
          </a:p>
          <a:p>
            <a:pPr algn="l">
              <a:lnSpc>
                <a:spcPts val="3320"/>
              </a:lnSpc>
            </a:pPr>
            <a:r>
              <a:rPr lang="en-US" sz="3689" spc="-169">
                <a:solidFill>
                  <a:srgbClr val="000000"/>
                </a:solidFill>
                <a:latin typeface="Raleway Medium"/>
                <a:ea typeface="Raleway Medium"/>
                <a:cs typeface="Raleway Medium"/>
                <a:sym typeface="Raleway Medium"/>
              </a:rPr>
              <a:t>6.</a:t>
            </a:r>
            <a:r>
              <a:rPr lang="en-US" sz="3689" spc="-169">
                <a:solidFill>
                  <a:srgbClr val="FFFFFF"/>
                </a:solidFill>
                <a:latin typeface="Raleway Medium"/>
                <a:ea typeface="Raleway Medium"/>
                <a:cs typeface="Raleway Medium"/>
                <a:sym typeface="Raleway Medium"/>
              </a:rPr>
              <a:t>Modelling Approach</a:t>
            </a:r>
          </a:p>
          <a:p>
            <a:pPr algn="l">
              <a:lnSpc>
                <a:spcPts val="3320"/>
              </a:lnSpc>
            </a:pPr>
            <a:r>
              <a:rPr lang="en-US" sz="3689" spc="-169">
                <a:solidFill>
                  <a:srgbClr val="000000"/>
                </a:solidFill>
                <a:latin typeface="Raleway Medium"/>
                <a:ea typeface="Raleway Medium"/>
                <a:cs typeface="Raleway Medium"/>
                <a:sym typeface="Raleway Medium"/>
              </a:rPr>
              <a:t>7.</a:t>
            </a:r>
            <a:r>
              <a:rPr lang="en-US" sz="3689" spc="-169">
                <a:solidFill>
                  <a:srgbClr val="FFFFFF"/>
                </a:solidFill>
                <a:latin typeface="Raleway Medium"/>
                <a:ea typeface="Raleway Medium"/>
                <a:cs typeface="Raleway Medium"/>
                <a:sym typeface="Raleway Medium"/>
              </a:rPr>
              <a:t>Results and Discussion</a:t>
            </a:r>
          </a:p>
          <a:p>
            <a:pPr algn="l">
              <a:lnSpc>
                <a:spcPts val="3320"/>
              </a:lnSpc>
            </a:pPr>
            <a:r>
              <a:rPr lang="en-US" sz="3689" spc="-169">
                <a:solidFill>
                  <a:srgbClr val="000000"/>
                </a:solidFill>
                <a:latin typeface="Raleway Medium"/>
                <a:ea typeface="Raleway Medium"/>
                <a:cs typeface="Raleway Medium"/>
                <a:sym typeface="Raleway Medium"/>
              </a:rPr>
              <a:t>8.</a:t>
            </a:r>
            <a:r>
              <a:rPr lang="en-US" sz="3689" spc="-169">
                <a:solidFill>
                  <a:srgbClr val="FFFFFF"/>
                </a:solidFill>
                <a:latin typeface="Raleway Medium"/>
                <a:ea typeface="Raleway Medium"/>
                <a:cs typeface="Raleway Medium"/>
                <a:sym typeface="Raleway Medium"/>
              </a:rPr>
              <a:t>Conclusion</a:t>
            </a:r>
          </a:p>
          <a:p>
            <a:pPr algn="l">
              <a:lnSpc>
                <a:spcPts val="3320"/>
              </a:lnSpc>
            </a:pPr>
            <a:endParaRPr lang="en-US" sz="3689" spc="-169">
              <a:solidFill>
                <a:srgbClr val="FFFFFF"/>
              </a:solidFill>
              <a:latin typeface="Raleway Medium"/>
              <a:ea typeface="Raleway Medium"/>
              <a:cs typeface="Raleway Medium"/>
              <a:sym typeface="Raleway Medium"/>
            </a:endParaRPr>
          </a:p>
          <a:p>
            <a:pPr marL="0" lvl="1" indent="0" algn="l">
              <a:lnSpc>
                <a:spcPts val="3320"/>
              </a:lnSpc>
            </a:pPr>
            <a:endParaRPr lang="en-US" sz="3689" spc="-169">
              <a:solidFill>
                <a:srgbClr val="FFFFFF"/>
              </a:solidFill>
              <a:latin typeface="Raleway Medium"/>
              <a:ea typeface="Raleway Medium"/>
              <a:cs typeface="Raleway Medium"/>
              <a:sym typeface="Ralew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96677"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2"/>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4341262" y="1062821"/>
            <a:ext cx="10729141" cy="685800"/>
          </a:xfrm>
          <a:prstGeom prst="rect">
            <a:avLst/>
          </a:prstGeom>
        </p:spPr>
        <p:txBody>
          <a:bodyPr lIns="0" tIns="0" rIns="0" bIns="0" rtlCol="0" anchor="t">
            <a:spAutoFit/>
          </a:bodyPr>
          <a:lstStyle/>
          <a:p>
            <a:pPr marL="0" lvl="1" indent="0" algn="ctr">
              <a:lnSpc>
                <a:spcPts val="4949"/>
              </a:lnSpc>
            </a:pPr>
            <a:r>
              <a:rPr lang="en-US" sz="5499" u="sng" spc="-252">
                <a:solidFill>
                  <a:srgbClr val="00694C"/>
                </a:solidFill>
                <a:latin typeface="Raleway Medium"/>
                <a:ea typeface="Raleway Medium"/>
                <a:cs typeface="Raleway Medium"/>
                <a:sym typeface="Raleway Medium"/>
              </a:rPr>
              <a:t>PROBLEM </a:t>
            </a:r>
            <a:r>
              <a:rPr lang="en-US" sz="5499" u="sng" spc="-252">
                <a:solidFill>
                  <a:srgbClr val="FFFFFF"/>
                </a:solidFill>
                <a:latin typeface="Raleway Medium"/>
                <a:ea typeface="Raleway Medium"/>
                <a:cs typeface="Raleway Medium"/>
                <a:sym typeface="Raleway Medium"/>
              </a:rPr>
              <a:t>STATEMENT</a:t>
            </a:r>
          </a:p>
        </p:txBody>
      </p:sp>
      <p:sp>
        <p:nvSpPr>
          <p:cNvPr id="5" name="TextBox 5"/>
          <p:cNvSpPr txBox="1"/>
          <p:nvPr/>
        </p:nvSpPr>
        <p:spPr>
          <a:xfrm>
            <a:off x="1994110" y="3582177"/>
            <a:ext cx="15107306" cy="4047115"/>
          </a:xfrm>
          <a:prstGeom prst="rect">
            <a:avLst/>
          </a:prstGeom>
        </p:spPr>
        <p:txBody>
          <a:bodyPr lIns="0" tIns="0" rIns="0" bIns="0" rtlCol="0" anchor="t">
            <a:spAutoFit/>
          </a:bodyPr>
          <a:lstStyle/>
          <a:p>
            <a:pPr algn="ctr">
              <a:lnSpc>
                <a:spcPts val="3562"/>
              </a:lnSpc>
              <a:spcBef>
                <a:spcPct val="0"/>
              </a:spcBef>
            </a:pPr>
            <a:r>
              <a:rPr lang="en-US" sz="2544" spc="-117">
                <a:solidFill>
                  <a:srgbClr val="00694C"/>
                </a:solidFill>
                <a:latin typeface="Raleway Medium"/>
                <a:ea typeface="Raleway Medium"/>
                <a:cs typeface="Raleway Medium"/>
                <a:sym typeface="Raleway Medium"/>
              </a:rPr>
              <a:t>A well-defined problem statement is essential for guiding effective employee data analysis. It starts by identifying the specific business challenges or questions that need to be addressed, such as high employee turnover, compensation disparities, or declining performance. Clearly define the scope of the analysis, including the time period, employee segments, and metrics to be evaluated, ensuring the focus remains actionable. Assess the availability and quality of the data, noting any gaps that might need addressing, like missing employee satisfaction data. Set clear objectives for the analysis, aiming to generate actionable insights that inform HR strategies and organizational improvements. Formulate hypotheses based on initial observations or known issues to test assumptions and guide the analysis. This approach ensures the analysis is targeted and meaningful, ultimately providing valuable insights to address the identified problems.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497251" y="4028229"/>
            <a:ext cx="5293498" cy="4944885"/>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215665" y="2091521"/>
            <a:ext cx="13856669" cy="685800"/>
          </a:xfrm>
          <a:prstGeom prst="rect">
            <a:avLst/>
          </a:prstGeom>
        </p:spPr>
        <p:txBody>
          <a:bodyPr lIns="0" tIns="0" rIns="0" bIns="0" rtlCol="0" anchor="t">
            <a:spAutoFit/>
          </a:bodyPr>
          <a:lstStyle/>
          <a:p>
            <a:pPr marL="0" lvl="1" indent="0" algn="ctr">
              <a:lnSpc>
                <a:spcPts val="4949"/>
              </a:lnSpc>
            </a:pPr>
            <a:r>
              <a:rPr lang="en-US" sz="5499" spc="-252">
                <a:solidFill>
                  <a:srgbClr val="00694C"/>
                </a:solidFill>
                <a:latin typeface="Raleway Medium"/>
                <a:ea typeface="Raleway Medium"/>
                <a:cs typeface="Raleway Medium"/>
                <a:sym typeface="Raleway Medium"/>
              </a:rPr>
              <a:t>PROJECT OVERVIEW</a:t>
            </a:r>
          </a:p>
        </p:txBody>
      </p:sp>
      <p:grpSp>
        <p:nvGrpSpPr>
          <p:cNvPr id="6" name="Group 6"/>
          <p:cNvGrpSpPr/>
          <p:nvPr/>
        </p:nvGrpSpPr>
        <p:grpSpPr>
          <a:xfrm>
            <a:off x="1028700" y="4028229"/>
            <a:ext cx="5293498" cy="4944885"/>
            <a:chOff x="0" y="0"/>
            <a:chExt cx="1394172" cy="1302357"/>
          </a:xfrm>
        </p:grpSpPr>
        <p:sp>
          <p:nvSpPr>
            <p:cNvPr id="7" name="Freeform 7"/>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1965802" y="4028229"/>
            <a:ext cx="5293498" cy="4944885"/>
            <a:chOff x="0" y="0"/>
            <a:chExt cx="1394172" cy="1302357"/>
          </a:xfrm>
        </p:grpSpPr>
        <p:sp>
          <p:nvSpPr>
            <p:cNvPr id="10" name="Freeform 10"/>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11" name="TextBox 11"/>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2465094" y="4948344"/>
            <a:ext cx="2422432" cy="274320"/>
          </a:xfrm>
          <a:prstGeom prst="rect">
            <a:avLst/>
          </a:prstGeom>
        </p:spPr>
        <p:txBody>
          <a:bodyPr lIns="0" tIns="0" rIns="0" bIns="0" rtlCol="0" anchor="t">
            <a:spAutoFit/>
          </a:bodyPr>
          <a:lstStyle/>
          <a:p>
            <a:pPr marL="0" lvl="1" indent="0" algn="ctr">
              <a:lnSpc>
                <a:spcPts val="1979"/>
              </a:lnSpc>
            </a:pPr>
            <a:r>
              <a:rPr lang="en-US" sz="2199" spc="-101">
                <a:solidFill>
                  <a:srgbClr val="00694C"/>
                </a:solidFill>
                <a:latin typeface="Raleway Medium"/>
                <a:ea typeface="Raleway Medium"/>
                <a:cs typeface="Raleway Medium"/>
                <a:sym typeface="Raleway Medium"/>
              </a:rPr>
              <a:t>Scope:</a:t>
            </a:r>
          </a:p>
        </p:txBody>
      </p:sp>
      <p:sp>
        <p:nvSpPr>
          <p:cNvPr id="13" name="TextBox 13"/>
          <p:cNvSpPr txBox="1"/>
          <p:nvPr/>
        </p:nvSpPr>
        <p:spPr>
          <a:xfrm>
            <a:off x="7933645" y="4948344"/>
            <a:ext cx="2420710" cy="274320"/>
          </a:xfrm>
          <a:prstGeom prst="rect">
            <a:avLst/>
          </a:prstGeom>
        </p:spPr>
        <p:txBody>
          <a:bodyPr lIns="0" tIns="0" rIns="0" bIns="0" rtlCol="0" anchor="t">
            <a:spAutoFit/>
          </a:bodyPr>
          <a:lstStyle/>
          <a:p>
            <a:pPr marL="0" lvl="1" indent="0" algn="ctr">
              <a:lnSpc>
                <a:spcPts val="1979"/>
              </a:lnSpc>
            </a:pPr>
            <a:r>
              <a:rPr lang="en-US" sz="2199" spc="-101">
                <a:solidFill>
                  <a:srgbClr val="00694C"/>
                </a:solidFill>
                <a:latin typeface="Raleway Medium"/>
                <a:ea typeface="Raleway Medium"/>
                <a:cs typeface="Raleway Medium"/>
                <a:sym typeface="Raleway Medium"/>
              </a:rPr>
              <a:t>Methodology:</a:t>
            </a:r>
          </a:p>
        </p:txBody>
      </p:sp>
      <p:sp>
        <p:nvSpPr>
          <p:cNvPr id="14" name="TextBox 14"/>
          <p:cNvSpPr txBox="1"/>
          <p:nvPr/>
        </p:nvSpPr>
        <p:spPr>
          <a:xfrm>
            <a:off x="13402196" y="4824519"/>
            <a:ext cx="2420710" cy="521970"/>
          </a:xfrm>
          <a:prstGeom prst="rect">
            <a:avLst/>
          </a:prstGeom>
        </p:spPr>
        <p:txBody>
          <a:bodyPr lIns="0" tIns="0" rIns="0" bIns="0" rtlCol="0" anchor="t">
            <a:spAutoFit/>
          </a:bodyPr>
          <a:lstStyle/>
          <a:p>
            <a:pPr marL="0" lvl="1" indent="0" algn="ctr">
              <a:lnSpc>
                <a:spcPts val="1979"/>
              </a:lnSpc>
            </a:pPr>
            <a:r>
              <a:rPr lang="en-US" sz="2199" spc="-101">
                <a:solidFill>
                  <a:srgbClr val="00694C"/>
                </a:solidFill>
                <a:latin typeface="Raleway Medium"/>
                <a:ea typeface="Raleway Medium"/>
                <a:cs typeface="Raleway Medium"/>
                <a:sym typeface="Raleway Medium"/>
              </a:rPr>
              <a:t>Expected Outcomes:</a:t>
            </a:r>
          </a:p>
        </p:txBody>
      </p:sp>
      <p:sp>
        <p:nvSpPr>
          <p:cNvPr id="15" name="TextBox 15"/>
          <p:cNvSpPr txBox="1"/>
          <p:nvPr/>
        </p:nvSpPr>
        <p:spPr>
          <a:xfrm>
            <a:off x="1627876" y="6142779"/>
            <a:ext cx="4097850" cy="3145155"/>
          </a:xfrm>
          <a:prstGeom prst="rect">
            <a:avLst/>
          </a:prstGeom>
        </p:spPr>
        <p:txBody>
          <a:bodyPr lIns="0" tIns="0" rIns="0" bIns="0" rtlCol="0" anchor="t">
            <a:spAutoFit/>
          </a:bodyPr>
          <a:lstStyle/>
          <a:p>
            <a:pPr marL="388623" lvl="1" indent="-194312" algn="just">
              <a:lnSpc>
                <a:spcPts val="2520"/>
              </a:lnSpc>
              <a:buFont typeface="Arial"/>
              <a:buChar char="•"/>
            </a:pPr>
            <a:r>
              <a:rPr lang="en-US" sz="1800">
                <a:solidFill>
                  <a:srgbClr val="000000"/>
                </a:solidFill>
                <a:latin typeface="Raleway Semi-Bold"/>
                <a:ea typeface="Raleway Semi-Bold"/>
                <a:cs typeface="Raleway Semi-Bold"/>
                <a:sym typeface="Raleway Semi-Bold"/>
              </a:rPr>
              <a:t>Data Coverage: The analysis will encompass data from [specific time period], including [departments/roles/employee segments].</a:t>
            </a:r>
          </a:p>
          <a:p>
            <a:pPr marL="388623" lvl="1" indent="-194312" algn="just">
              <a:lnSpc>
                <a:spcPts val="2520"/>
              </a:lnSpc>
              <a:buFont typeface="Arial"/>
              <a:buChar char="•"/>
            </a:pPr>
            <a:r>
              <a:rPr lang="en-US" sz="1800">
                <a:solidFill>
                  <a:srgbClr val="000000"/>
                </a:solidFill>
                <a:latin typeface="Raleway Semi-Bold"/>
                <a:ea typeface="Raleway Semi-Bold"/>
                <a:cs typeface="Raleway Semi-Bold"/>
                <a:sym typeface="Raleway Semi-Bold"/>
              </a:rPr>
              <a:t>Metrics:Key metrics to be analyzed include turnover rates, average salaries, performance scores, and employee satisfaction</a:t>
            </a:r>
          </a:p>
          <a:p>
            <a:pPr algn="just">
              <a:lnSpc>
                <a:spcPts val="2520"/>
              </a:lnSpc>
              <a:spcBef>
                <a:spcPct val="0"/>
              </a:spcBef>
            </a:pPr>
            <a:endParaRPr lang="en-US" sz="1800">
              <a:solidFill>
                <a:srgbClr val="000000"/>
              </a:solidFill>
              <a:latin typeface="Raleway Semi-Bold"/>
              <a:ea typeface="Raleway Semi-Bold"/>
              <a:cs typeface="Raleway Semi-Bold"/>
              <a:sym typeface="Raleway Semi-Bold"/>
            </a:endParaRPr>
          </a:p>
        </p:txBody>
      </p:sp>
      <p:sp>
        <p:nvSpPr>
          <p:cNvPr id="16" name="TextBox 16"/>
          <p:cNvSpPr txBox="1"/>
          <p:nvPr/>
        </p:nvSpPr>
        <p:spPr>
          <a:xfrm>
            <a:off x="7096427" y="6142779"/>
            <a:ext cx="4095146" cy="2202180"/>
          </a:xfrm>
          <a:prstGeom prst="rect">
            <a:avLst/>
          </a:prstGeom>
        </p:spPr>
        <p:txBody>
          <a:bodyPr lIns="0" tIns="0" rIns="0" bIns="0" rtlCol="0" anchor="t">
            <a:spAutoFit/>
          </a:bodyPr>
          <a:lstStyle/>
          <a:p>
            <a:pPr marL="388623" lvl="1" indent="-194312" algn="just">
              <a:lnSpc>
                <a:spcPts val="2520"/>
              </a:lnSpc>
              <a:buFont typeface="Arial"/>
              <a:buChar char="•"/>
            </a:pPr>
            <a:r>
              <a:rPr lang="en-US" sz="1800">
                <a:solidFill>
                  <a:srgbClr val="000000"/>
                </a:solidFill>
                <a:latin typeface="Raleway Semi-Bold"/>
                <a:ea typeface="Raleway Semi-Bold"/>
                <a:cs typeface="Raleway Semi-Bold"/>
                <a:sym typeface="Raleway Semi-Bold"/>
              </a:rPr>
              <a:t>Data Collection: Gather data from HR systems, surveys, and other relevant sources.</a:t>
            </a:r>
          </a:p>
          <a:p>
            <a:pPr marL="388623" lvl="1" indent="-194312" algn="just">
              <a:lnSpc>
                <a:spcPts val="2520"/>
              </a:lnSpc>
              <a:buFont typeface="Arial"/>
              <a:buChar char="•"/>
            </a:pPr>
            <a:r>
              <a:rPr lang="en-US" sz="1800">
                <a:solidFill>
                  <a:srgbClr val="000000"/>
                </a:solidFill>
                <a:latin typeface="Raleway Semi-Bold"/>
                <a:ea typeface="Raleway Semi-Bold"/>
                <a:cs typeface="Raleway Semi-Bold"/>
                <a:sym typeface="Raleway Semi-Bold"/>
              </a:rPr>
              <a:t>Data Preparation: Import and clean the data, addressing any gaps or inconsistencies.</a:t>
            </a:r>
          </a:p>
          <a:p>
            <a:pPr algn="just">
              <a:lnSpc>
                <a:spcPts val="2520"/>
              </a:lnSpc>
              <a:spcBef>
                <a:spcPct val="0"/>
              </a:spcBef>
            </a:pPr>
            <a:endParaRPr lang="en-US" sz="1800">
              <a:solidFill>
                <a:srgbClr val="000000"/>
              </a:solidFill>
              <a:latin typeface="Raleway Semi-Bold"/>
              <a:ea typeface="Raleway Semi-Bold"/>
              <a:cs typeface="Raleway Semi-Bold"/>
              <a:sym typeface="Raleway Semi-Bold"/>
            </a:endParaRPr>
          </a:p>
        </p:txBody>
      </p:sp>
      <p:sp>
        <p:nvSpPr>
          <p:cNvPr id="17" name="TextBox 17"/>
          <p:cNvSpPr txBox="1"/>
          <p:nvPr/>
        </p:nvSpPr>
        <p:spPr>
          <a:xfrm>
            <a:off x="12564978" y="5828454"/>
            <a:ext cx="4095146" cy="3773805"/>
          </a:xfrm>
          <a:prstGeom prst="rect">
            <a:avLst/>
          </a:prstGeom>
        </p:spPr>
        <p:txBody>
          <a:bodyPr lIns="0" tIns="0" rIns="0" bIns="0" rtlCol="0" anchor="t">
            <a:spAutoFit/>
          </a:bodyPr>
          <a:lstStyle/>
          <a:p>
            <a:pPr marL="388623" lvl="1" indent="-194312" algn="just">
              <a:lnSpc>
                <a:spcPts val="2520"/>
              </a:lnSpc>
              <a:buFont typeface="Arial"/>
              <a:buChar char="•"/>
            </a:pPr>
            <a:r>
              <a:rPr lang="en-US" sz="1800">
                <a:solidFill>
                  <a:srgbClr val="000000"/>
                </a:solidFill>
                <a:latin typeface="Raleway Semi-Bold"/>
                <a:ea typeface="Raleway Semi-Bold"/>
                <a:cs typeface="Raleway Semi-Bold"/>
                <a:sym typeface="Raleway Semi-Bold"/>
              </a:rPr>
              <a:t>Insights: Identify the root causes of high turnover, disparities in compensation, and trends in employee performance.</a:t>
            </a:r>
          </a:p>
          <a:p>
            <a:pPr marL="388623" lvl="1" indent="-194312" algn="just">
              <a:lnSpc>
                <a:spcPts val="2520"/>
              </a:lnSpc>
              <a:buFont typeface="Arial"/>
              <a:buChar char="•"/>
            </a:pPr>
            <a:r>
              <a:rPr lang="en-US" sz="1800">
                <a:solidFill>
                  <a:srgbClr val="000000"/>
                </a:solidFill>
                <a:latin typeface="Raleway Semi-Bold"/>
                <a:ea typeface="Raleway Semi-Bold"/>
                <a:cs typeface="Raleway Semi-Bold"/>
                <a:sym typeface="Raleway Semi-Bold"/>
              </a:rPr>
              <a:t>Recommendations:Provide</a:t>
            </a:r>
          </a:p>
          <a:p>
            <a:pPr marL="388623" lvl="1" indent="-194312" algn="just">
              <a:lnSpc>
                <a:spcPts val="2520"/>
              </a:lnSpc>
              <a:buFont typeface="Arial"/>
              <a:buChar char="•"/>
            </a:pPr>
            <a:r>
              <a:rPr lang="en-US" sz="1800">
                <a:solidFill>
                  <a:srgbClr val="000000"/>
                </a:solidFill>
                <a:latin typeface="Raleway Semi-Bold"/>
                <a:ea typeface="Raleway Semi-Bold"/>
                <a:cs typeface="Raleway Semi-Bold"/>
                <a:sym typeface="Raleway Semi-Bold"/>
              </a:rPr>
              <a:t>actionable recommendations to improve employee retention, address compensation issues, and enhance performance management.</a:t>
            </a:r>
          </a:p>
          <a:p>
            <a:pPr marL="388623" lvl="1" indent="-194312" algn="just">
              <a:lnSpc>
                <a:spcPts val="2520"/>
              </a:lnSpc>
              <a:buFont typeface="Arial"/>
              <a:buChar char="•"/>
            </a:pPr>
            <a:endParaRPr lang="en-US" sz="1800">
              <a:solidFill>
                <a:srgbClr val="000000"/>
              </a:solidFill>
              <a:latin typeface="Raleway Semi-Bold"/>
              <a:ea typeface="Raleway Semi-Bold"/>
              <a:cs typeface="Raleway Semi-Bold"/>
              <a:sym typeface="Raleway Semi-Bold"/>
            </a:endParaRPr>
          </a:p>
          <a:p>
            <a:pPr algn="just">
              <a:lnSpc>
                <a:spcPts val="2520"/>
              </a:lnSpc>
              <a:spcBef>
                <a:spcPct val="0"/>
              </a:spcBef>
            </a:pPr>
            <a:endParaRPr lang="en-US" sz="1800">
              <a:solidFill>
                <a:srgbClr val="000000"/>
              </a:solidFill>
              <a:latin typeface="Raleway Semi-Bold"/>
              <a:ea typeface="Raleway Semi-Bold"/>
              <a:cs typeface="Raleway Semi-Bold"/>
              <a:sym typeface="Raleway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691376" y="2217788"/>
            <a:ext cx="6567924"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3131292" y="2526466"/>
            <a:ext cx="6140551" cy="1235075"/>
          </a:xfrm>
          <a:prstGeom prst="rect">
            <a:avLst/>
          </a:prstGeom>
        </p:spPr>
        <p:txBody>
          <a:bodyPr lIns="0" tIns="0" rIns="0" bIns="0" rtlCol="0" anchor="t">
            <a:spAutoFit/>
          </a:bodyPr>
          <a:lstStyle/>
          <a:p>
            <a:pPr algn="l">
              <a:lnSpc>
                <a:spcPts val="4900"/>
              </a:lnSpc>
            </a:pPr>
            <a:r>
              <a:rPr lang="en-US" sz="3500">
                <a:solidFill>
                  <a:srgbClr val="00694C"/>
                </a:solidFill>
                <a:latin typeface="Raleway Bold"/>
                <a:ea typeface="Raleway Bold"/>
                <a:cs typeface="Raleway Bold"/>
                <a:sym typeface="Raleway Bold"/>
              </a:rPr>
              <a:t>HR Department</a:t>
            </a:r>
          </a:p>
          <a:p>
            <a:pPr algn="l">
              <a:lnSpc>
                <a:spcPts val="4900"/>
              </a:lnSpc>
              <a:spcBef>
                <a:spcPct val="0"/>
              </a:spcBef>
            </a:pPr>
            <a:endParaRPr lang="en-US" sz="3500">
              <a:solidFill>
                <a:srgbClr val="00694C"/>
              </a:solidFill>
              <a:latin typeface="Raleway Bold"/>
              <a:ea typeface="Raleway Bold"/>
              <a:cs typeface="Raleway Bold"/>
              <a:sym typeface="Raleway Bold"/>
            </a:endParaRPr>
          </a:p>
        </p:txBody>
      </p:sp>
      <p:sp>
        <p:nvSpPr>
          <p:cNvPr id="4" name="TextBox 4"/>
          <p:cNvSpPr txBox="1"/>
          <p:nvPr/>
        </p:nvSpPr>
        <p:spPr>
          <a:xfrm>
            <a:off x="1219200" y="2364838"/>
            <a:ext cx="1676876" cy="124934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Raleway Medium"/>
                <a:ea typeface="Raleway Medium"/>
                <a:cs typeface="Raleway Medium"/>
                <a:sym typeface="Raleway Medium"/>
              </a:rPr>
              <a:t>01.</a:t>
            </a:r>
          </a:p>
        </p:txBody>
      </p:sp>
      <p:sp>
        <p:nvSpPr>
          <p:cNvPr id="5" name="TextBox 5"/>
          <p:cNvSpPr txBox="1"/>
          <p:nvPr/>
        </p:nvSpPr>
        <p:spPr>
          <a:xfrm>
            <a:off x="3131292" y="4148087"/>
            <a:ext cx="6140551" cy="1235075"/>
          </a:xfrm>
          <a:prstGeom prst="rect">
            <a:avLst/>
          </a:prstGeom>
        </p:spPr>
        <p:txBody>
          <a:bodyPr lIns="0" tIns="0" rIns="0" bIns="0" rtlCol="0" anchor="t">
            <a:spAutoFit/>
          </a:bodyPr>
          <a:lstStyle/>
          <a:p>
            <a:pPr algn="l">
              <a:lnSpc>
                <a:spcPts val="4900"/>
              </a:lnSpc>
              <a:spcBef>
                <a:spcPct val="0"/>
              </a:spcBef>
            </a:pPr>
            <a:r>
              <a:rPr lang="en-US" sz="3500">
                <a:solidFill>
                  <a:srgbClr val="00694C"/>
                </a:solidFill>
                <a:latin typeface="Raleway Bold"/>
                <a:ea typeface="Raleway Bold"/>
                <a:cs typeface="Raleway Bold"/>
                <a:sym typeface="Raleway Bold"/>
              </a:rPr>
              <a:t> Senior Management and      Executives</a:t>
            </a:r>
          </a:p>
        </p:txBody>
      </p:sp>
      <p:sp>
        <p:nvSpPr>
          <p:cNvPr id="6" name="TextBox 6"/>
          <p:cNvSpPr txBox="1"/>
          <p:nvPr/>
        </p:nvSpPr>
        <p:spPr>
          <a:xfrm>
            <a:off x="1219200" y="4012366"/>
            <a:ext cx="1676876" cy="124934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Raleway Medium"/>
                <a:ea typeface="Raleway Medium"/>
                <a:cs typeface="Raleway Medium"/>
                <a:sym typeface="Raleway Medium"/>
              </a:rPr>
              <a:t>02.</a:t>
            </a:r>
          </a:p>
        </p:txBody>
      </p:sp>
      <p:sp>
        <p:nvSpPr>
          <p:cNvPr id="7" name="TextBox 7"/>
          <p:cNvSpPr txBox="1"/>
          <p:nvPr/>
        </p:nvSpPr>
        <p:spPr>
          <a:xfrm>
            <a:off x="1219200" y="5395058"/>
            <a:ext cx="1546920" cy="1717676"/>
          </a:xfrm>
          <a:prstGeom prst="rect">
            <a:avLst/>
          </a:prstGeom>
        </p:spPr>
        <p:txBody>
          <a:bodyPr lIns="0" tIns="0" rIns="0" bIns="0" rtlCol="0" anchor="t">
            <a:spAutoFit/>
          </a:bodyPr>
          <a:lstStyle/>
          <a:p>
            <a:pPr algn="ctr">
              <a:lnSpc>
                <a:spcPts val="13999"/>
              </a:lnSpc>
              <a:spcBef>
                <a:spcPct val="0"/>
              </a:spcBef>
            </a:pPr>
            <a:r>
              <a:rPr lang="en-US" sz="9999" spc="-459">
                <a:solidFill>
                  <a:srgbClr val="00694C"/>
                </a:solidFill>
                <a:latin typeface="Raleway Medium"/>
                <a:ea typeface="Raleway Medium"/>
                <a:cs typeface="Raleway Medium"/>
                <a:sym typeface="Raleway Medium"/>
              </a:rPr>
              <a:t>03.</a:t>
            </a:r>
          </a:p>
        </p:txBody>
      </p:sp>
      <p:sp>
        <p:nvSpPr>
          <p:cNvPr id="8" name="TextBox 8"/>
          <p:cNvSpPr txBox="1"/>
          <p:nvPr/>
        </p:nvSpPr>
        <p:spPr>
          <a:xfrm>
            <a:off x="3069752" y="6003071"/>
            <a:ext cx="7579965" cy="615950"/>
          </a:xfrm>
          <a:prstGeom prst="rect">
            <a:avLst/>
          </a:prstGeom>
        </p:spPr>
        <p:txBody>
          <a:bodyPr lIns="0" tIns="0" rIns="0" bIns="0" rtlCol="0" anchor="t">
            <a:spAutoFit/>
          </a:bodyPr>
          <a:lstStyle/>
          <a:p>
            <a:pPr algn="ctr">
              <a:lnSpc>
                <a:spcPts val="4900"/>
              </a:lnSpc>
              <a:spcBef>
                <a:spcPct val="0"/>
              </a:spcBef>
            </a:pPr>
            <a:r>
              <a:rPr lang="en-US" sz="3500" spc="-161">
                <a:solidFill>
                  <a:srgbClr val="00694C"/>
                </a:solidFill>
                <a:latin typeface="Raleway Bold"/>
                <a:ea typeface="Raleway Bold"/>
                <a:cs typeface="Raleway Bold"/>
                <a:sym typeface="Raleway Bold"/>
              </a:rPr>
              <a:t> Line Managers and Department Heads</a:t>
            </a:r>
          </a:p>
        </p:txBody>
      </p:sp>
      <p:sp>
        <p:nvSpPr>
          <p:cNvPr id="9" name="TextBox 9"/>
          <p:cNvSpPr txBox="1"/>
          <p:nvPr/>
        </p:nvSpPr>
        <p:spPr>
          <a:xfrm>
            <a:off x="1219200" y="7540624"/>
            <a:ext cx="1569690" cy="1717676"/>
          </a:xfrm>
          <a:prstGeom prst="rect">
            <a:avLst/>
          </a:prstGeom>
        </p:spPr>
        <p:txBody>
          <a:bodyPr lIns="0" tIns="0" rIns="0" bIns="0" rtlCol="0" anchor="t">
            <a:spAutoFit/>
          </a:bodyPr>
          <a:lstStyle/>
          <a:p>
            <a:pPr algn="ctr">
              <a:lnSpc>
                <a:spcPts val="13999"/>
              </a:lnSpc>
              <a:spcBef>
                <a:spcPct val="0"/>
              </a:spcBef>
            </a:pPr>
            <a:r>
              <a:rPr lang="en-US" sz="9999" spc="-459">
                <a:solidFill>
                  <a:srgbClr val="00694C"/>
                </a:solidFill>
                <a:latin typeface="Raleway Medium"/>
                <a:ea typeface="Raleway Medium"/>
                <a:cs typeface="Raleway Medium"/>
                <a:sym typeface="Raleway Medium"/>
              </a:rPr>
              <a:t>04.</a:t>
            </a:r>
          </a:p>
        </p:txBody>
      </p:sp>
      <p:sp>
        <p:nvSpPr>
          <p:cNvPr id="10" name="TextBox 10"/>
          <p:cNvSpPr txBox="1"/>
          <p:nvPr/>
        </p:nvSpPr>
        <p:spPr>
          <a:xfrm>
            <a:off x="3131292" y="7983487"/>
            <a:ext cx="3999012" cy="1235075"/>
          </a:xfrm>
          <a:prstGeom prst="rect">
            <a:avLst/>
          </a:prstGeom>
        </p:spPr>
        <p:txBody>
          <a:bodyPr lIns="0" tIns="0" rIns="0" bIns="0" rtlCol="0" anchor="t">
            <a:spAutoFit/>
          </a:bodyPr>
          <a:lstStyle/>
          <a:p>
            <a:pPr algn="ctr">
              <a:lnSpc>
                <a:spcPts val="4900"/>
              </a:lnSpc>
            </a:pPr>
            <a:r>
              <a:rPr lang="en-US" sz="3500" spc="-161">
                <a:solidFill>
                  <a:srgbClr val="00694C"/>
                </a:solidFill>
                <a:latin typeface="Raleway Bold"/>
                <a:ea typeface="Raleway Bold"/>
                <a:cs typeface="Raleway Bold"/>
                <a:sym typeface="Raleway Bold"/>
              </a:rPr>
              <a:t>Finance Department</a:t>
            </a:r>
          </a:p>
          <a:p>
            <a:pPr algn="ctr">
              <a:lnSpc>
                <a:spcPts val="4900"/>
              </a:lnSpc>
              <a:spcBef>
                <a:spcPct val="0"/>
              </a:spcBef>
            </a:pPr>
            <a:endParaRPr lang="en-US" sz="3500" spc="-161">
              <a:solidFill>
                <a:srgbClr val="00694C"/>
              </a:solidFill>
              <a:latin typeface="Raleway Bold"/>
              <a:ea typeface="Raleway Bold"/>
              <a:cs typeface="Raleway Bold"/>
              <a:sym typeface="Raleway Bold"/>
            </a:endParaRPr>
          </a:p>
        </p:txBody>
      </p:sp>
      <p:sp>
        <p:nvSpPr>
          <p:cNvPr id="11" name="TextBox 11"/>
          <p:cNvSpPr txBox="1"/>
          <p:nvPr/>
        </p:nvSpPr>
        <p:spPr>
          <a:xfrm>
            <a:off x="961680" y="601841"/>
            <a:ext cx="6650375" cy="2010350"/>
          </a:xfrm>
          <a:prstGeom prst="rect">
            <a:avLst/>
          </a:prstGeom>
        </p:spPr>
        <p:txBody>
          <a:bodyPr lIns="0" tIns="0" rIns="0" bIns="0" rtlCol="0" anchor="t">
            <a:spAutoFit/>
          </a:bodyPr>
          <a:lstStyle/>
          <a:p>
            <a:pPr algn="ctr">
              <a:lnSpc>
                <a:spcPts val="6208"/>
              </a:lnSpc>
            </a:pPr>
            <a:r>
              <a:rPr lang="en-US" sz="4434" spc="-203">
                <a:solidFill>
                  <a:srgbClr val="00694C"/>
                </a:solidFill>
                <a:latin typeface="Raleway Medium"/>
                <a:ea typeface="Raleway Medium"/>
                <a:cs typeface="Raleway Medium"/>
                <a:sym typeface="Raleway Medium"/>
              </a:rPr>
              <a:t>WHO ARE THE END USERS</a:t>
            </a:r>
          </a:p>
          <a:p>
            <a:pPr algn="ctr">
              <a:lnSpc>
                <a:spcPts val="6208"/>
              </a:lnSpc>
            </a:pPr>
            <a:endParaRPr lang="en-US" sz="4434" spc="-203">
              <a:solidFill>
                <a:srgbClr val="00694C"/>
              </a:solidFill>
              <a:latin typeface="Raleway Medium"/>
              <a:ea typeface="Raleway Medium"/>
              <a:cs typeface="Raleway Medium"/>
              <a:sym typeface="Raleway Medium"/>
            </a:endParaRPr>
          </a:p>
          <a:p>
            <a:pPr algn="ctr">
              <a:lnSpc>
                <a:spcPts val="3400"/>
              </a:lnSpc>
              <a:spcBef>
                <a:spcPct val="0"/>
              </a:spcBef>
            </a:pPr>
            <a:endParaRPr lang="en-US" sz="4434" spc="-203">
              <a:solidFill>
                <a:srgbClr val="00694C"/>
              </a:solidFill>
              <a:latin typeface="Raleway Medium"/>
              <a:ea typeface="Raleway Medium"/>
              <a:cs typeface="Raleway Medium"/>
              <a:sym typeface="Raleway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1520021"/>
            <a:ext cx="16040100" cy="685800"/>
          </a:xfrm>
          <a:prstGeom prst="rect">
            <a:avLst/>
          </a:prstGeom>
        </p:spPr>
        <p:txBody>
          <a:bodyPr lIns="0" tIns="0" rIns="0" bIns="0" rtlCol="0" anchor="t">
            <a:spAutoFit/>
          </a:bodyPr>
          <a:lstStyle/>
          <a:p>
            <a:pPr marL="0" lvl="1" indent="0" algn="ctr">
              <a:lnSpc>
                <a:spcPts val="4949"/>
              </a:lnSpc>
            </a:pPr>
            <a:r>
              <a:rPr lang="en-US" sz="5499" spc="-252">
                <a:solidFill>
                  <a:srgbClr val="FBF6F1"/>
                </a:solidFill>
                <a:latin typeface="Raleway"/>
                <a:ea typeface="Raleway"/>
                <a:cs typeface="Raleway"/>
                <a:sym typeface="Raleway"/>
              </a:rPr>
              <a:t>OUR SOLUTION AND ITS VALUE PROPOSITION</a:t>
            </a:r>
          </a:p>
        </p:txBody>
      </p:sp>
      <p:grpSp>
        <p:nvGrpSpPr>
          <p:cNvPr id="3" name="Group 3"/>
          <p:cNvGrpSpPr/>
          <p:nvPr/>
        </p:nvGrpSpPr>
        <p:grpSpPr>
          <a:xfrm>
            <a:off x="6253164" y="2847577"/>
            <a:ext cx="5306599" cy="4771627"/>
            <a:chOff x="0" y="0"/>
            <a:chExt cx="1183131" cy="1063857"/>
          </a:xfrm>
        </p:grpSpPr>
        <p:sp>
          <p:nvSpPr>
            <p:cNvPr id="4" name="Freeform 4"/>
            <p:cNvSpPr/>
            <p:nvPr/>
          </p:nvSpPr>
          <p:spPr>
            <a:xfrm>
              <a:off x="0" y="0"/>
              <a:ext cx="1183131" cy="1063857"/>
            </a:xfrm>
            <a:custGeom>
              <a:avLst/>
              <a:gdLst/>
              <a:ahLst/>
              <a:cxnLst/>
              <a:rect l="l" t="t" r="r" b="b"/>
              <a:pathLst>
                <a:path w="1183131" h="1063857">
                  <a:moveTo>
                    <a:pt x="11671" y="0"/>
                  </a:moveTo>
                  <a:lnTo>
                    <a:pt x="1171460" y="0"/>
                  </a:lnTo>
                  <a:cubicBezTo>
                    <a:pt x="1177906" y="0"/>
                    <a:pt x="1183131" y="5225"/>
                    <a:pt x="1183131" y="11671"/>
                  </a:cubicBezTo>
                  <a:lnTo>
                    <a:pt x="1183131" y="1052185"/>
                  </a:lnTo>
                  <a:cubicBezTo>
                    <a:pt x="1183131" y="1058631"/>
                    <a:pt x="1177906" y="1063857"/>
                    <a:pt x="1171460" y="1063857"/>
                  </a:cubicBezTo>
                  <a:lnTo>
                    <a:pt x="11671" y="1063857"/>
                  </a:lnTo>
                  <a:cubicBezTo>
                    <a:pt x="5225" y="1063857"/>
                    <a:pt x="0" y="1058631"/>
                    <a:pt x="0" y="1052185"/>
                  </a:cubicBezTo>
                  <a:lnTo>
                    <a:pt x="0" y="11671"/>
                  </a:lnTo>
                  <a:cubicBezTo>
                    <a:pt x="0" y="5225"/>
                    <a:pt x="5225" y="0"/>
                    <a:pt x="11671" y="0"/>
                  </a:cubicBezTo>
                  <a:close/>
                </a:path>
              </a:pathLst>
            </a:custGeom>
            <a:solidFill>
              <a:srgbClr val="A9DFD0"/>
            </a:solidFill>
          </p:spPr>
        </p:sp>
        <p:sp>
          <p:nvSpPr>
            <p:cNvPr id="5" name="TextBox 5"/>
            <p:cNvSpPr txBox="1"/>
            <p:nvPr/>
          </p:nvSpPr>
          <p:spPr>
            <a:xfrm>
              <a:off x="0" y="-38100"/>
              <a:ext cx="1183131" cy="11019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84873" y="2847577"/>
            <a:ext cx="5291139" cy="4771627"/>
            <a:chOff x="0" y="0"/>
            <a:chExt cx="1179684" cy="1063857"/>
          </a:xfrm>
        </p:grpSpPr>
        <p:sp>
          <p:nvSpPr>
            <p:cNvPr id="7" name="Freeform 7"/>
            <p:cNvSpPr/>
            <p:nvPr/>
          </p:nvSpPr>
          <p:spPr>
            <a:xfrm>
              <a:off x="0" y="0"/>
              <a:ext cx="1179684" cy="1063857"/>
            </a:xfrm>
            <a:custGeom>
              <a:avLst/>
              <a:gdLst/>
              <a:ahLst/>
              <a:cxnLst/>
              <a:rect l="l" t="t" r="r" b="b"/>
              <a:pathLst>
                <a:path w="1179684" h="1063857">
                  <a:moveTo>
                    <a:pt x="11705" y="0"/>
                  </a:moveTo>
                  <a:lnTo>
                    <a:pt x="1167979" y="0"/>
                  </a:lnTo>
                  <a:cubicBezTo>
                    <a:pt x="1174443" y="0"/>
                    <a:pt x="1179684" y="5241"/>
                    <a:pt x="1179684" y="11705"/>
                  </a:cubicBezTo>
                  <a:lnTo>
                    <a:pt x="1179684" y="1052151"/>
                  </a:lnTo>
                  <a:cubicBezTo>
                    <a:pt x="1179684" y="1058616"/>
                    <a:pt x="1174443" y="1063857"/>
                    <a:pt x="1167979" y="1063857"/>
                  </a:cubicBezTo>
                  <a:lnTo>
                    <a:pt x="11705" y="1063857"/>
                  </a:lnTo>
                  <a:cubicBezTo>
                    <a:pt x="5241" y="1063857"/>
                    <a:pt x="0" y="1058616"/>
                    <a:pt x="0" y="1052151"/>
                  </a:cubicBezTo>
                  <a:lnTo>
                    <a:pt x="0" y="11705"/>
                  </a:lnTo>
                  <a:cubicBezTo>
                    <a:pt x="0" y="5241"/>
                    <a:pt x="5241" y="0"/>
                    <a:pt x="11705" y="0"/>
                  </a:cubicBezTo>
                  <a:close/>
                </a:path>
              </a:pathLst>
            </a:custGeom>
            <a:solidFill>
              <a:srgbClr val="A9DFD0"/>
            </a:solidFill>
          </p:spPr>
        </p:sp>
        <p:sp>
          <p:nvSpPr>
            <p:cNvPr id="8" name="TextBox 8"/>
            <p:cNvSpPr txBox="1"/>
            <p:nvPr/>
          </p:nvSpPr>
          <p:spPr>
            <a:xfrm>
              <a:off x="0" y="-38100"/>
              <a:ext cx="1179684" cy="1101957"/>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921894" y="3316941"/>
            <a:ext cx="4369245" cy="287655"/>
          </a:xfrm>
          <a:prstGeom prst="rect">
            <a:avLst/>
          </a:prstGeom>
        </p:spPr>
        <p:txBody>
          <a:bodyPr lIns="0" tIns="0" rIns="0" bIns="0" rtlCol="0" anchor="t">
            <a:spAutoFit/>
          </a:bodyPr>
          <a:lstStyle/>
          <a:p>
            <a:pPr marL="0" lvl="1" indent="0" algn="ctr">
              <a:lnSpc>
                <a:spcPts val="2070"/>
              </a:lnSpc>
            </a:pPr>
            <a:r>
              <a:rPr lang="en-US" sz="2300" spc="-105">
                <a:solidFill>
                  <a:srgbClr val="00694C"/>
                </a:solidFill>
                <a:latin typeface="Raleway Medium"/>
                <a:ea typeface="Raleway Medium"/>
                <a:cs typeface="Raleway Medium"/>
                <a:sym typeface="Raleway Medium"/>
              </a:rPr>
              <a:t>Data Collection and Integration</a:t>
            </a:r>
          </a:p>
        </p:txBody>
      </p:sp>
      <p:sp>
        <p:nvSpPr>
          <p:cNvPr id="10" name="TextBox 10"/>
          <p:cNvSpPr txBox="1"/>
          <p:nvPr/>
        </p:nvSpPr>
        <p:spPr>
          <a:xfrm>
            <a:off x="6641283" y="3316941"/>
            <a:ext cx="4032209" cy="287655"/>
          </a:xfrm>
          <a:prstGeom prst="rect">
            <a:avLst/>
          </a:prstGeom>
        </p:spPr>
        <p:txBody>
          <a:bodyPr lIns="0" tIns="0" rIns="0" bIns="0" rtlCol="0" anchor="t">
            <a:spAutoFit/>
          </a:bodyPr>
          <a:lstStyle/>
          <a:p>
            <a:pPr marL="0" lvl="1" indent="0" algn="ctr">
              <a:lnSpc>
                <a:spcPts val="2070"/>
              </a:lnSpc>
            </a:pPr>
            <a:r>
              <a:rPr lang="en-US" sz="2300" spc="-105">
                <a:solidFill>
                  <a:srgbClr val="00694C"/>
                </a:solidFill>
                <a:latin typeface="Raleway Medium"/>
                <a:ea typeface="Raleway Medium"/>
                <a:cs typeface="Raleway Medium"/>
                <a:sym typeface="Raleway Medium"/>
              </a:rPr>
              <a:t>Data Cleaning and Preparation</a:t>
            </a:r>
          </a:p>
        </p:txBody>
      </p:sp>
      <p:sp>
        <p:nvSpPr>
          <p:cNvPr id="11" name="TextBox 11"/>
          <p:cNvSpPr txBox="1"/>
          <p:nvPr/>
        </p:nvSpPr>
        <p:spPr>
          <a:xfrm>
            <a:off x="453578" y="4072797"/>
            <a:ext cx="4837561" cy="3716236"/>
          </a:xfrm>
          <a:prstGeom prst="rect">
            <a:avLst/>
          </a:prstGeom>
        </p:spPr>
        <p:txBody>
          <a:bodyPr lIns="0" tIns="0" rIns="0" bIns="0" rtlCol="0" anchor="t">
            <a:spAutoFit/>
          </a:bodyPr>
          <a:lstStyle/>
          <a:p>
            <a:pPr marL="459077" lvl="1" indent="-229539" algn="just">
              <a:lnSpc>
                <a:spcPts val="2976"/>
              </a:lnSpc>
              <a:buFont typeface="Arial"/>
              <a:buChar char="•"/>
            </a:pPr>
            <a:r>
              <a:rPr lang="en-US" sz="2126">
                <a:solidFill>
                  <a:srgbClr val="00694C"/>
                </a:solidFill>
                <a:latin typeface="Raleway Semi-Bold"/>
                <a:ea typeface="Raleway Semi-Bold"/>
                <a:cs typeface="Raleway Semi-Bold"/>
                <a:sym typeface="Raleway Semi-Bold"/>
              </a:rPr>
              <a:t>Description: Aggregate data from various sources such as HR systems, surveys, and employee records.</a:t>
            </a:r>
          </a:p>
          <a:p>
            <a:pPr marL="459077" lvl="1" indent="-229539" algn="just">
              <a:lnSpc>
                <a:spcPts val="2976"/>
              </a:lnSpc>
              <a:buFont typeface="Arial"/>
              <a:buChar char="•"/>
            </a:pPr>
            <a:r>
              <a:rPr lang="en-US" sz="2126">
                <a:solidFill>
                  <a:srgbClr val="00694C"/>
                </a:solidFill>
                <a:latin typeface="Raleway Semi-Bold"/>
                <a:ea typeface="Raleway Semi-Bold"/>
                <a:cs typeface="Raleway Semi-Bold"/>
                <a:sym typeface="Raleway Semi-Bold"/>
              </a:rPr>
              <a:t>Value: Provides a holistic view of employee metrics, ensuring that all relevant data points are considered for comprehensive analysis.</a:t>
            </a:r>
          </a:p>
          <a:p>
            <a:pPr algn="just">
              <a:lnSpc>
                <a:spcPts val="2976"/>
              </a:lnSpc>
              <a:spcBef>
                <a:spcPct val="0"/>
              </a:spcBef>
            </a:pPr>
            <a:endParaRPr lang="en-US" sz="2126">
              <a:solidFill>
                <a:srgbClr val="00694C"/>
              </a:solidFill>
              <a:latin typeface="Raleway Semi-Bold"/>
              <a:ea typeface="Raleway Semi-Bold"/>
              <a:cs typeface="Raleway Semi-Bold"/>
              <a:sym typeface="Raleway Semi-Bold"/>
            </a:endParaRPr>
          </a:p>
        </p:txBody>
      </p:sp>
      <p:sp>
        <p:nvSpPr>
          <p:cNvPr id="12" name="TextBox 12"/>
          <p:cNvSpPr txBox="1"/>
          <p:nvPr/>
        </p:nvSpPr>
        <p:spPr>
          <a:xfrm>
            <a:off x="6253164" y="4072797"/>
            <a:ext cx="4837561" cy="3344926"/>
          </a:xfrm>
          <a:prstGeom prst="rect">
            <a:avLst/>
          </a:prstGeom>
        </p:spPr>
        <p:txBody>
          <a:bodyPr lIns="0" tIns="0" rIns="0" bIns="0" rtlCol="0" anchor="t">
            <a:spAutoFit/>
          </a:bodyPr>
          <a:lstStyle/>
          <a:p>
            <a:pPr marL="459077" lvl="1" indent="-229539" algn="just">
              <a:lnSpc>
                <a:spcPts val="2976"/>
              </a:lnSpc>
              <a:buFont typeface="Arial"/>
              <a:buChar char="•"/>
            </a:pPr>
            <a:r>
              <a:rPr lang="en-US" sz="2126">
                <a:solidFill>
                  <a:srgbClr val="00694C"/>
                </a:solidFill>
                <a:latin typeface="Raleway Semi-Bold"/>
                <a:ea typeface="Raleway Semi-Bold"/>
                <a:cs typeface="Raleway Semi-Bold"/>
                <a:sym typeface="Raleway Semi-Bold"/>
              </a:rPr>
              <a:t>Description: Clean and organize data to ensure accuracy and consistency, handling missing values and duplicates.</a:t>
            </a:r>
          </a:p>
          <a:p>
            <a:pPr marL="459077" lvl="1" indent="-229539" algn="just">
              <a:lnSpc>
                <a:spcPts val="2976"/>
              </a:lnSpc>
              <a:buFont typeface="Arial"/>
              <a:buChar char="•"/>
            </a:pPr>
            <a:r>
              <a:rPr lang="en-US" sz="2126">
                <a:solidFill>
                  <a:srgbClr val="00694C"/>
                </a:solidFill>
                <a:latin typeface="Raleway Semi-Bold"/>
                <a:ea typeface="Raleway Semi-Bold"/>
                <a:cs typeface="Raleway Semi-Bold"/>
                <a:sym typeface="Raleway Semi-Bold"/>
              </a:rPr>
              <a:t>Value: Ensures the reliability of analysis results, leading to more accurate insights and informed decision-making.</a:t>
            </a:r>
          </a:p>
          <a:p>
            <a:pPr algn="just">
              <a:lnSpc>
                <a:spcPts val="2976"/>
              </a:lnSpc>
              <a:spcBef>
                <a:spcPct val="0"/>
              </a:spcBef>
            </a:pPr>
            <a:endParaRPr lang="en-US" sz="2126">
              <a:solidFill>
                <a:srgbClr val="00694C"/>
              </a:solidFill>
              <a:latin typeface="Raleway Semi-Bold"/>
              <a:ea typeface="Raleway Semi-Bold"/>
              <a:cs typeface="Raleway Semi-Bold"/>
              <a:sym typeface="Raleway Semi-Bold"/>
            </a:endParaRPr>
          </a:p>
        </p:txBody>
      </p:sp>
      <p:grpSp>
        <p:nvGrpSpPr>
          <p:cNvPr id="13" name="Group 13"/>
          <p:cNvGrpSpPr/>
          <p:nvPr/>
        </p:nvGrpSpPr>
        <p:grpSpPr>
          <a:xfrm>
            <a:off x="12395544" y="2847577"/>
            <a:ext cx="5303588" cy="4771627"/>
            <a:chOff x="0" y="0"/>
            <a:chExt cx="1182460" cy="1063857"/>
          </a:xfrm>
        </p:grpSpPr>
        <p:sp>
          <p:nvSpPr>
            <p:cNvPr id="14" name="Freeform 14"/>
            <p:cNvSpPr/>
            <p:nvPr/>
          </p:nvSpPr>
          <p:spPr>
            <a:xfrm>
              <a:off x="0" y="0"/>
              <a:ext cx="1182460" cy="1063857"/>
            </a:xfrm>
            <a:custGeom>
              <a:avLst/>
              <a:gdLst/>
              <a:ahLst/>
              <a:cxnLst/>
              <a:rect l="l" t="t" r="r" b="b"/>
              <a:pathLst>
                <a:path w="1182460" h="1063857">
                  <a:moveTo>
                    <a:pt x="11678" y="0"/>
                  </a:moveTo>
                  <a:lnTo>
                    <a:pt x="1170782" y="0"/>
                  </a:lnTo>
                  <a:cubicBezTo>
                    <a:pt x="1177231" y="0"/>
                    <a:pt x="1182460" y="5228"/>
                    <a:pt x="1182460" y="11678"/>
                  </a:cubicBezTo>
                  <a:lnTo>
                    <a:pt x="1182460" y="1052179"/>
                  </a:lnTo>
                  <a:cubicBezTo>
                    <a:pt x="1182460" y="1055276"/>
                    <a:pt x="1181229" y="1058246"/>
                    <a:pt x="1179039" y="1060436"/>
                  </a:cubicBezTo>
                  <a:cubicBezTo>
                    <a:pt x="1176849" y="1062626"/>
                    <a:pt x="1173879" y="1063857"/>
                    <a:pt x="1170782" y="1063857"/>
                  </a:cubicBezTo>
                  <a:lnTo>
                    <a:pt x="11678" y="1063857"/>
                  </a:lnTo>
                  <a:cubicBezTo>
                    <a:pt x="8581" y="1063857"/>
                    <a:pt x="5610" y="1062626"/>
                    <a:pt x="3420" y="1060436"/>
                  </a:cubicBezTo>
                  <a:cubicBezTo>
                    <a:pt x="1230" y="1058246"/>
                    <a:pt x="0" y="1055276"/>
                    <a:pt x="0" y="1052179"/>
                  </a:cubicBezTo>
                  <a:lnTo>
                    <a:pt x="0" y="11678"/>
                  </a:lnTo>
                  <a:cubicBezTo>
                    <a:pt x="0" y="8581"/>
                    <a:pt x="1230" y="5610"/>
                    <a:pt x="3420" y="3420"/>
                  </a:cubicBezTo>
                  <a:cubicBezTo>
                    <a:pt x="5610" y="1230"/>
                    <a:pt x="8581" y="0"/>
                    <a:pt x="11678" y="0"/>
                  </a:cubicBezTo>
                  <a:close/>
                </a:path>
              </a:pathLst>
            </a:custGeom>
            <a:solidFill>
              <a:srgbClr val="A9DFD0"/>
            </a:solidFill>
          </p:spPr>
        </p:sp>
        <p:sp>
          <p:nvSpPr>
            <p:cNvPr id="15" name="TextBox 15"/>
            <p:cNvSpPr txBox="1"/>
            <p:nvPr/>
          </p:nvSpPr>
          <p:spPr>
            <a:xfrm>
              <a:off x="0" y="-38100"/>
              <a:ext cx="1182460" cy="1101957"/>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2236038" y="3205816"/>
            <a:ext cx="5303588" cy="398780"/>
          </a:xfrm>
          <a:prstGeom prst="rect">
            <a:avLst/>
          </a:prstGeom>
        </p:spPr>
        <p:txBody>
          <a:bodyPr lIns="0" tIns="0" rIns="0" bIns="0" rtlCol="0" anchor="t">
            <a:spAutoFit/>
          </a:bodyPr>
          <a:lstStyle/>
          <a:p>
            <a:pPr algn="ctr">
              <a:lnSpc>
                <a:spcPts val="3220"/>
              </a:lnSpc>
              <a:spcBef>
                <a:spcPct val="0"/>
              </a:spcBef>
            </a:pPr>
            <a:r>
              <a:rPr lang="en-US" sz="2300">
                <a:solidFill>
                  <a:srgbClr val="00694C"/>
                </a:solidFill>
                <a:latin typeface="Raleway"/>
                <a:ea typeface="Raleway"/>
                <a:cs typeface="Raleway"/>
                <a:sym typeface="Raleway"/>
              </a:rPr>
              <a:t>Advanced Data Analysis</a:t>
            </a:r>
          </a:p>
        </p:txBody>
      </p:sp>
      <p:sp>
        <p:nvSpPr>
          <p:cNvPr id="17" name="TextBox 17"/>
          <p:cNvSpPr txBox="1"/>
          <p:nvPr/>
        </p:nvSpPr>
        <p:spPr>
          <a:xfrm>
            <a:off x="12236038" y="4082322"/>
            <a:ext cx="5463093" cy="3708273"/>
          </a:xfrm>
          <a:prstGeom prst="rect">
            <a:avLst/>
          </a:prstGeom>
        </p:spPr>
        <p:txBody>
          <a:bodyPr lIns="0" tIns="0" rIns="0" bIns="0" rtlCol="0" anchor="t">
            <a:spAutoFit/>
          </a:bodyPr>
          <a:lstStyle/>
          <a:p>
            <a:pPr marL="459867" lvl="1" indent="-229933" algn="ctr">
              <a:lnSpc>
                <a:spcPts val="2981"/>
              </a:lnSpc>
              <a:spcBef>
                <a:spcPct val="0"/>
              </a:spcBef>
              <a:buFont typeface="Arial"/>
              <a:buChar char="•"/>
            </a:pPr>
            <a:r>
              <a:rPr lang="en-US" sz="2129">
                <a:solidFill>
                  <a:srgbClr val="00694C"/>
                </a:solidFill>
                <a:latin typeface="Raleway"/>
                <a:ea typeface="Raleway"/>
                <a:cs typeface="Raleway"/>
                <a:sym typeface="Raleway"/>
              </a:rPr>
              <a:t>Description: Use descriptive statistics, pivot tables, and data visualization techniques to identify trends, patterns, and anomalies.</a:t>
            </a:r>
          </a:p>
          <a:p>
            <a:pPr marL="459867" lvl="1" indent="-229933" algn="ctr">
              <a:lnSpc>
                <a:spcPts val="2981"/>
              </a:lnSpc>
              <a:spcBef>
                <a:spcPct val="0"/>
              </a:spcBef>
              <a:buFont typeface="Arial"/>
              <a:buChar char="•"/>
            </a:pPr>
            <a:r>
              <a:rPr lang="en-US" sz="2129">
                <a:solidFill>
                  <a:srgbClr val="00694C"/>
                </a:solidFill>
                <a:latin typeface="Raleway"/>
                <a:ea typeface="Raleway"/>
                <a:cs typeface="Raleway"/>
                <a:sym typeface="Raleway"/>
              </a:rPr>
              <a:t>Value: Provides a clear understanding of employee performance, turnover, compensation, and other critical metrics, facilitating targeted interventions.</a:t>
            </a:r>
          </a:p>
          <a:p>
            <a:pPr algn="ctr">
              <a:lnSpc>
                <a:spcPts val="2981"/>
              </a:lnSpc>
              <a:spcBef>
                <a:spcPct val="0"/>
              </a:spcBef>
            </a:pPr>
            <a:endParaRPr lang="en-US" sz="2129">
              <a:solidFill>
                <a:srgbClr val="00694C"/>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495870" y="2390140"/>
            <a:ext cx="12853125" cy="5459095"/>
          </a:xfrm>
          <a:prstGeom prst="rect">
            <a:avLst/>
          </a:prstGeom>
        </p:spPr>
        <p:txBody>
          <a:bodyPr lIns="0" tIns="0" rIns="0" bIns="0" rtlCol="0" anchor="t">
            <a:spAutoFit/>
          </a:bodyPr>
          <a:lstStyle/>
          <a:p>
            <a:pPr algn="ctr">
              <a:lnSpc>
                <a:spcPts val="3080"/>
              </a:lnSpc>
            </a:pPr>
            <a:endParaRPr/>
          </a:p>
          <a:p>
            <a:pPr algn="ctr">
              <a:lnSpc>
                <a:spcPts val="3080"/>
              </a:lnSpc>
            </a:pPr>
            <a:endParaRPr/>
          </a:p>
          <a:p>
            <a:pPr algn="ctr">
              <a:lnSpc>
                <a:spcPts val="3080"/>
              </a:lnSpc>
            </a:pPr>
            <a:endParaRPr/>
          </a:p>
          <a:p>
            <a:pPr algn="ctr">
              <a:lnSpc>
                <a:spcPts val="3080"/>
              </a:lnSpc>
            </a:pPr>
            <a:r>
              <a:rPr lang="en-US" sz="2200">
                <a:solidFill>
                  <a:srgbClr val="00694C"/>
                </a:solidFill>
                <a:latin typeface="Raleway"/>
                <a:ea typeface="Raleway"/>
                <a:cs typeface="Raleway"/>
                <a:sym typeface="Raleway"/>
              </a:rPr>
              <a:t>The dataset includes comprehensive employee information essential for analysis, sourced from HR systems, surveys, and performance evaluations. It covers key attributes such as employee demographics (e.g., age, gender), employment details (e.g., job title, tenure), performance metrics (e.g., review scores, KPIs), compensation data (e.g., salary, bonuses), and attendance records (e.g., absenteeism, leave balances). </a:t>
            </a:r>
          </a:p>
          <a:p>
            <a:pPr algn="ctr">
              <a:lnSpc>
                <a:spcPts val="3080"/>
              </a:lnSpc>
            </a:pPr>
            <a:endParaRPr lang="en-US" sz="2200">
              <a:solidFill>
                <a:srgbClr val="00694C"/>
              </a:solidFill>
              <a:latin typeface="Raleway"/>
              <a:ea typeface="Raleway"/>
              <a:cs typeface="Raleway"/>
              <a:sym typeface="Raleway"/>
            </a:endParaRPr>
          </a:p>
          <a:p>
            <a:pPr algn="ctr">
              <a:lnSpc>
                <a:spcPts val="3080"/>
              </a:lnSpc>
              <a:spcBef>
                <a:spcPct val="0"/>
              </a:spcBef>
            </a:pPr>
            <a:r>
              <a:rPr lang="en-US" sz="2200">
                <a:solidFill>
                  <a:srgbClr val="00694C"/>
                </a:solidFill>
                <a:latin typeface="Raleway"/>
                <a:ea typeface="Raleway"/>
                <a:cs typeface="Raleway"/>
                <a:sym typeface="Raleway"/>
              </a:rPr>
              <a:t>Data quality is maintained through completeness, accuracy, and consistency checks, while privacy and security measures ensure sensitive information is protected. The dataset is typically structured in a tabular format, with rows representing employees and columns for each attribute. This well-organized dataset enables a thorough analysis of workforce dynamics and supports informed decision-making.</a:t>
            </a:r>
          </a:p>
        </p:txBody>
      </p:sp>
      <p:sp>
        <p:nvSpPr>
          <p:cNvPr id="3" name="TextBox 3"/>
          <p:cNvSpPr txBox="1"/>
          <p:nvPr/>
        </p:nvSpPr>
        <p:spPr>
          <a:xfrm>
            <a:off x="4431909" y="1588188"/>
            <a:ext cx="9424182" cy="685800"/>
          </a:xfrm>
          <a:prstGeom prst="rect">
            <a:avLst/>
          </a:prstGeom>
        </p:spPr>
        <p:txBody>
          <a:bodyPr lIns="0" tIns="0" rIns="0" bIns="0" rtlCol="0" anchor="t">
            <a:spAutoFit/>
          </a:bodyPr>
          <a:lstStyle/>
          <a:p>
            <a:pPr marL="0" lvl="1" indent="0" algn="ctr">
              <a:lnSpc>
                <a:spcPts val="4949"/>
              </a:lnSpc>
            </a:pPr>
            <a:r>
              <a:rPr lang="en-US" sz="5499" spc="-252">
                <a:solidFill>
                  <a:srgbClr val="00694C"/>
                </a:solidFill>
                <a:latin typeface="Raleway Bold"/>
                <a:ea typeface="Raleway Bold"/>
                <a:cs typeface="Raleway Bold"/>
                <a:sym typeface="Raleway Bold"/>
              </a:rPr>
              <a:t>Dataset Description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1028700" y="765648"/>
            <a:ext cx="7924800" cy="1304925"/>
          </a:xfrm>
          <a:prstGeom prst="rect">
            <a:avLst/>
          </a:prstGeom>
        </p:spPr>
        <p:txBody>
          <a:bodyPr lIns="0" tIns="0" rIns="0" bIns="0" rtlCol="0" anchor="t">
            <a:spAutoFit/>
          </a:bodyPr>
          <a:lstStyle/>
          <a:p>
            <a:pPr marL="0" lvl="1" indent="0" algn="l">
              <a:lnSpc>
                <a:spcPts val="4949"/>
              </a:lnSpc>
            </a:pPr>
            <a:r>
              <a:rPr lang="en-US" sz="5499" spc="-252">
                <a:solidFill>
                  <a:srgbClr val="00694C"/>
                </a:solidFill>
                <a:latin typeface="Raleway Medium"/>
                <a:ea typeface="Raleway Medium"/>
                <a:cs typeface="Raleway Medium"/>
                <a:sym typeface="Raleway Medium"/>
              </a:rPr>
              <a:t>THE "WOW" IN OUR SOLUTION</a:t>
            </a:r>
          </a:p>
        </p:txBody>
      </p:sp>
      <p:sp>
        <p:nvSpPr>
          <p:cNvPr id="3" name="TextBox 3"/>
          <p:cNvSpPr txBox="1"/>
          <p:nvPr/>
        </p:nvSpPr>
        <p:spPr>
          <a:xfrm>
            <a:off x="1173596" y="2627630"/>
            <a:ext cx="7635008" cy="4738670"/>
          </a:xfrm>
          <a:prstGeom prst="rect">
            <a:avLst/>
          </a:prstGeom>
        </p:spPr>
        <p:txBody>
          <a:bodyPr lIns="0" tIns="0" rIns="0" bIns="0" rtlCol="0" anchor="t">
            <a:spAutoFit/>
          </a:bodyPr>
          <a:lstStyle/>
          <a:p>
            <a:pPr marL="237490" lvl="1" algn="l">
              <a:lnSpc>
                <a:spcPts val="3080"/>
              </a:lnSpc>
            </a:pPr>
            <a:endParaRPr lang="en-US" sz="2200" dirty="0">
              <a:solidFill>
                <a:srgbClr val="00694C"/>
              </a:solidFill>
              <a:latin typeface="Raleway Semi-Bold"/>
              <a:ea typeface="Raleway Semi-Bold"/>
              <a:cs typeface="Raleway Semi-Bold"/>
              <a:sym typeface="Raleway Semi-Bold"/>
            </a:endParaRPr>
          </a:p>
          <a:p>
            <a:pPr algn="l">
              <a:lnSpc>
                <a:spcPts val="3080"/>
              </a:lnSpc>
            </a:pPr>
            <a:endParaRPr lang="en-US" sz="2200" dirty="0">
              <a:solidFill>
                <a:srgbClr val="00694C"/>
              </a:solidFill>
              <a:latin typeface="Raleway Semi-Bold"/>
              <a:ea typeface="Raleway Semi-Bold"/>
              <a:cs typeface="Raleway Semi-Bold"/>
              <a:sym typeface="Raleway Semi-Bold"/>
            </a:endParaRPr>
          </a:p>
          <a:p>
            <a:pPr algn="l">
              <a:lnSpc>
                <a:spcPts val="3080"/>
              </a:lnSpc>
            </a:pPr>
            <a:r>
              <a:rPr lang="en-GB" sz="2200" dirty="0">
                <a:solidFill>
                  <a:srgbClr val="00694C"/>
                </a:solidFill>
                <a:latin typeface="Raleway Semi-Bold"/>
                <a:ea typeface="Raleway Semi-Bold"/>
                <a:cs typeface="Raleway Semi-Bold"/>
                <a:sym typeface="Raleway Semi-Bold"/>
              </a:rPr>
              <a:t>Performance level was calculated using </a:t>
            </a:r>
            <a:r>
              <a:rPr lang="en-GB" sz="2200" dirty="0" err="1">
                <a:solidFill>
                  <a:srgbClr val="00694C"/>
                </a:solidFill>
                <a:latin typeface="Raleway Semi-Bold"/>
                <a:ea typeface="Raleway Semi-Bold"/>
                <a:cs typeface="Raleway Semi-Bold"/>
                <a:sym typeface="Raleway Semi-Bold"/>
              </a:rPr>
              <a:t>forumals</a:t>
            </a:r>
            <a:r>
              <a:rPr lang="en-GB" sz="2200" dirty="0">
                <a:solidFill>
                  <a:srgbClr val="00694C"/>
                </a:solidFill>
                <a:latin typeface="Raleway Semi-Bold"/>
                <a:ea typeface="Raleway Semi-Bold"/>
                <a:cs typeface="Raleway Semi-Bold"/>
                <a:sym typeface="Raleway Semi-Bold"/>
              </a:rPr>
              <a:t> in excel 
The formula </a:t>
            </a:r>
            <a:r>
              <a:rPr lang="en-GB" sz="2200" dirty="0" err="1">
                <a:solidFill>
                  <a:srgbClr val="00694C"/>
                </a:solidFill>
                <a:latin typeface="Raleway Semi-Bold"/>
                <a:ea typeface="Raleway Semi-Bold"/>
                <a:cs typeface="Raleway Semi-Bold"/>
                <a:sym typeface="Raleway Semi-Bold"/>
              </a:rPr>
              <a:t>usrd</a:t>
            </a:r>
            <a:r>
              <a:rPr lang="en-GB" sz="2200" dirty="0">
                <a:solidFill>
                  <a:srgbClr val="00694C"/>
                </a:solidFill>
                <a:latin typeface="Raleway Semi-Bold"/>
                <a:ea typeface="Raleway Semi-Bold"/>
                <a:cs typeface="Raleway Semi-Bold"/>
                <a:sym typeface="Raleway Semi-Bold"/>
              </a:rPr>
              <a:t> to </a:t>
            </a:r>
            <a:r>
              <a:rPr lang="en-GB" sz="2200" dirty="0" err="1">
                <a:solidFill>
                  <a:srgbClr val="00694C"/>
                </a:solidFill>
                <a:latin typeface="Raleway Semi-Bold"/>
                <a:ea typeface="Raleway Semi-Bold"/>
                <a:cs typeface="Raleway Semi-Bold"/>
                <a:sym typeface="Raleway Semi-Bold"/>
              </a:rPr>
              <a:t>calulate</a:t>
            </a:r>
            <a:r>
              <a:rPr lang="en-GB" sz="2200" dirty="0">
                <a:solidFill>
                  <a:srgbClr val="00694C"/>
                </a:solidFill>
                <a:latin typeface="Raleway Semi-Bold"/>
                <a:ea typeface="Raleway Semi-Bold"/>
                <a:cs typeface="Raleway Semi-Bold"/>
                <a:sym typeface="Raleway Semi-Bold"/>
              </a:rPr>
              <a:t> the performance is stated below
= IFS(Z8&gt;=5,”VERY HIGH”,Z8=&gt;4, “HIGH”,Z8=&gt;3,”MED”,TRUE,:LOW”)</a:t>
            </a:r>
            <a:endParaRPr lang="en-US" sz="2200" dirty="0">
              <a:solidFill>
                <a:srgbClr val="00694C"/>
              </a:solidFill>
              <a:latin typeface="Raleway Semi-Bold"/>
              <a:ea typeface="Raleway Semi-Bold"/>
              <a:cs typeface="Raleway Semi-Bold"/>
              <a:sym typeface="Raleway Semi-Bold"/>
            </a:endParaRPr>
          </a:p>
          <a:p>
            <a:pPr algn="l">
              <a:lnSpc>
                <a:spcPts val="3080"/>
              </a:lnSpc>
            </a:pPr>
            <a:endParaRPr lang="en-US" sz="2200" dirty="0">
              <a:solidFill>
                <a:srgbClr val="00694C"/>
              </a:solidFill>
              <a:latin typeface="Raleway Semi-Bold"/>
              <a:ea typeface="Raleway Semi-Bold"/>
              <a:cs typeface="Raleway Semi-Bold"/>
              <a:sym typeface="Raleway Semi-Bold"/>
            </a:endParaRPr>
          </a:p>
          <a:p>
            <a:pPr algn="l">
              <a:lnSpc>
                <a:spcPts val="3080"/>
              </a:lnSpc>
              <a:spcBef>
                <a:spcPct val="0"/>
              </a:spcBef>
            </a:pPr>
            <a:endParaRPr lang="en-US" sz="2200" dirty="0">
              <a:solidFill>
                <a:srgbClr val="00694C"/>
              </a:solidFill>
              <a:latin typeface="Raleway Semi-Bold"/>
              <a:ea typeface="Raleway Semi-Bold"/>
              <a:cs typeface="Raleway Semi-Bold"/>
              <a:sym typeface="Raleway Semi-Bold"/>
            </a:endParaRPr>
          </a:p>
        </p:txBody>
      </p:sp>
      <p:sp>
        <p:nvSpPr>
          <p:cNvPr id="4" name="Freeform 4"/>
          <p:cNvSpPr/>
          <p:nvPr/>
        </p:nvSpPr>
        <p:spPr>
          <a:xfrm>
            <a:off x="10167540" y="1529149"/>
            <a:ext cx="6663549" cy="7228702"/>
          </a:xfrm>
          <a:custGeom>
            <a:avLst/>
            <a:gdLst/>
            <a:ahLst/>
            <a:cxnLst/>
            <a:rect l="l" t="t" r="r" b="b"/>
            <a:pathLst>
              <a:path w="6663549" h="7228702">
                <a:moveTo>
                  <a:pt x="0" y="0"/>
                </a:moveTo>
                <a:lnTo>
                  <a:pt x="6663549" y="0"/>
                </a:lnTo>
                <a:lnTo>
                  <a:pt x="6663549" y="7228702"/>
                </a:lnTo>
                <a:lnTo>
                  <a:pt x="0" y="722870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analysis using EXCEL</dc:title>
  <cp:lastModifiedBy>AKARSH R</cp:lastModifiedBy>
  <cp:revision>4</cp:revision>
  <dcterms:created xsi:type="dcterms:W3CDTF">2006-08-16T00:00:00Z</dcterms:created>
  <dcterms:modified xsi:type="dcterms:W3CDTF">2024-08-31T18:52:19Z</dcterms:modified>
  <dc:identifier>DAGPV_2uoCE</dc:identifier>
</cp:coreProperties>
</file>